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6"/>
  </p:notesMasterIdLst>
  <p:handoutMasterIdLst>
    <p:handoutMasterId r:id="rId7"/>
  </p:handoutMasterIdLst>
  <p:sldIdLst>
    <p:sldId id="2147473807" r:id="rId2"/>
    <p:sldId id="2147473808" r:id="rId3"/>
    <p:sldId id="2147473809" r:id="rId4"/>
    <p:sldId id="2147473810" r:id="rId5"/>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AE7D31-BB3D-B6E0-7187-F36C4D6FC33A}" name="Hopgood, Daniel" initials="HD" userId="S::daniel.hopgood@nordson.com::b046bd79-1456-43f8-a363-61fa603967f7" providerId="AD"/>
  <p188:author id="{D7E5FE47-E1AC-5B08-4944-1057610B83DD}" name="Christian Sobczak" initials="CS" userId="S::christian.sobczak@nordson.com::46c638c0-2ebc-4623-95c4-f1718ea33ee4" providerId="AD"/>
  <p188:author id="{E063E349-30E8-6FEA-D55E-84B1B73F7A99}" name="Samoson, Hannah" initials="SH" userId="S::hannah.samoson@nordson.com::d4301423-35a5-4e98-8cac-dea5e2403aa1" providerId="AD"/>
  <p188:author id="{6C949C5F-723C-0239-409C-713304382D10}" name="Wheeler, Jack" initials="JW" userId="S::jack.wheeler@nordson.com::06912121-13e1-4ade-82ed-4c4b7c08d920" providerId="AD"/>
  <p188:author id="{3BCB378F-59AE-2010-68C9-043A6752271F}" name="Mahoney, Lara" initials="ML" userId="S::lara.mahoney@nordson.com::93f5beff-caf1-4d7d-99b2-f25436ad097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arrell, Diane" initials="FD" lastIdx="20" clrIdx="0">
    <p:extLst>
      <p:ext uri="{19B8F6BF-5375-455C-9EA6-DF929625EA0E}">
        <p15:presenceInfo xmlns:p15="http://schemas.microsoft.com/office/powerpoint/2012/main" userId="S-1-5-21-1201136512-338651082-2666762323-2904491" providerId="AD"/>
      </p:ext>
    </p:extLst>
  </p:cmAuthor>
  <p:cmAuthor id="2" name="Khoury, James (ACC)" initials="JMK" lastIdx="3" clrIdx="1">
    <p:extLst>
      <p:ext uri="{19B8F6BF-5375-455C-9EA6-DF929625EA0E}">
        <p15:presenceInfo xmlns:p15="http://schemas.microsoft.com/office/powerpoint/2012/main" userId="Khoury, James (ACC)" providerId="None"/>
      </p:ext>
    </p:extLst>
  </p:cmAuthor>
  <p:cmAuthor id="3" name="Mahoney, Lara" initials="ML" lastIdx="19" clrIdx="2">
    <p:extLst>
      <p:ext uri="{19B8F6BF-5375-455C-9EA6-DF929625EA0E}">
        <p15:presenceInfo xmlns:p15="http://schemas.microsoft.com/office/powerpoint/2012/main" userId="S::lara.mahoney@nordson.com::93f5beff-caf1-4d7d-99b2-f25436ad09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0F9"/>
    <a:srgbClr val="AFD9EE"/>
    <a:srgbClr val="B2D1ED"/>
    <a:srgbClr val="EDF1F3"/>
    <a:srgbClr val="FF8538"/>
    <a:srgbClr val="005193"/>
    <a:srgbClr val="8996A0"/>
    <a:srgbClr val="7AB800"/>
    <a:srgbClr val="E37222"/>
    <a:srgbClr val="4180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29" autoAdjust="0"/>
    <p:restoredTop sz="96176" autoAdjust="0"/>
  </p:normalViewPr>
  <p:slideViewPr>
    <p:cSldViewPr>
      <p:cViewPr varScale="1">
        <p:scale>
          <a:sx n="145" d="100"/>
          <a:sy n="145" d="100"/>
        </p:scale>
        <p:origin x="216" y="808"/>
      </p:cViewPr>
      <p:guideLst>
        <p:guide orient="horz" pos="2160"/>
        <p:guide pos="3840"/>
      </p:guideLst>
    </p:cSldViewPr>
  </p:slideViewPr>
  <p:outlineViewPr>
    <p:cViewPr>
      <p:scale>
        <a:sx n="33" d="100"/>
        <a:sy n="33" d="100"/>
      </p:scale>
      <p:origin x="0" y="-1070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384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Text Box 6">
            <a:extLst>
              <a:ext uri="{FF2B5EF4-FFF2-40B4-BE49-F238E27FC236}">
                <a16:creationId xmlns:a16="http://schemas.microsoft.com/office/drawing/2014/main" id="{EC6E5F22-17B6-432F-8CBD-7FD54C653942}"/>
              </a:ext>
            </a:extLst>
          </p:cNvPr>
          <p:cNvSpPr txBox="1">
            <a:spLocks noChangeArrowheads="1"/>
          </p:cNvSpPr>
          <p:nvPr/>
        </p:nvSpPr>
        <p:spPr bwMode="auto">
          <a:xfrm>
            <a:off x="623888" y="8753475"/>
            <a:ext cx="202406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endParaRPr lang="en-US" altLang="en-US" sz="2400" dirty="0">
              <a:latin typeface="Times" panose="02020603050405020304" pitchFamily="18" charset="0"/>
            </a:endParaRPr>
          </a:p>
        </p:txBody>
      </p:sp>
      <p:sp>
        <p:nvSpPr>
          <p:cNvPr id="33795" name="Rectangle 11">
            <a:extLst>
              <a:ext uri="{FF2B5EF4-FFF2-40B4-BE49-F238E27FC236}">
                <a16:creationId xmlns:a16="http://schemas.microsoft.com/office/drawing/2014/main" id="{7BD576D1-45D4-4994-9064-8DF9A7C132F7}"/>
              </a:ext>
            </a:extLst>
          </p:cNvPr>
          <p:cNvSpPr>
            <a:spLocks noChangeArrowheads="1"/>
          </p:cNvSpPr>
          <p:nvPr/>
        </p:nvSpPr>
        <p:spPr bwMode="auto">
          <a:xfrm>
            <a:off x="466726" y="344488"/>
            <a:ext cx="37385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AA084D47-CC2A-492A-9FD8-1BF037543016}" type="slidenum">
              <a:rPr lang="en-US" altLang="en-US" sz="600"/>
              <a:pPr>
                <a:defRPr/>
              </a:pPr>
              <a:t>‹#›</a:t>
            </a:fld>
            <a:endParaRPr lang="en-US" altLang="en-US" sz="1200" dirty="0"/>
          </a:p>
        </p:txBody>
      </p:sp>
      <p:pic>
        <p:nvPicPr>
          <p:cNvPr id="34820" name="Picture 4" descr="logo.jpg">
            <a:extLst>
              <a:ext uri="{FF2B5EF4-FFF2-40B4-BE49-F238E27FC236}">
                <a16:creationId xmlns:a16="http://schemas.microsoft.com/office/drawing/2014/main" id="{E15A139F-551A-4081-BAD6-CCAFC4086F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53063" y="8537576"/>
            <a:ext cx="9969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1156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4">
            <a:extLst>
              <a:ext uri="{FF2B5EF4-FFF2-40B4-BE49-F238E27FC236}">
                <a16:creationId xmlns:a16="http://schemas.microsoft.com/office/drawing/2014/main" id="{5BA4E3C0-CA6F-4795-A537-14C1DD31E2FE}"/>
              </a:ext>
            </a:extLst>
          </p:cNvPr>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a:extLst>
              <a:ext uri="{FF2B5EF4-FFF2-40B4-BE49-F238E27FC236}">
                <a16:creationId xmlns:a16="http://schemas.microsoft.com/office/drawing/2014/main" id="{C9749048-DFD4-49C8-9C88-E71C9C9518AD}"/>
              </a:ext>
            </a:extLst>
          </p:cNvPr>
          <p:cNvSpPr>
            <a:spLocks noGrp="1" noChangeArrowheads="1"/>
          </p:cNvSpPr>
          <p:nvPr>
            <p:ph type="body" sz="quarter" idx="3"/>
          </p:nvPr>
        </p:nvSpPr>
        <p:spPr bwMode="auto">
          <a:xfrm>
            <a:off x="465138" y="4416426"/>
            <a:ext cx="6075362" cy="119538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spAutoFit/>
          </a:bodyPr>
          <a:lstStyle/>
          <a:p>
            <a:pPr lvl="0"/>
            <a:r>
              <a:rPr lang="en-US" noProof="0" dirty="0"/>
              <a:t>Click to edit Master text styles</a:t>
            </a:r>
          </a:p>
          <a:p>
            <a:pPr lvl="1"/>
            <a:r>
              <a:rPr lang="en-US" noProof="0" dirty="0"/>
              <a:t> Second level</a:t>
            </a:r>
          </a:p>
          <a:p>
            <a:pPr lvl="2"/>
            <a:r>
              <a:rPr lang="en-US" noProof="0" dirty="0"/>
              <a:t> Third level</a:t>
            </a:r>
          </a:p>
          <a:p>
            <a:pPr lvl="3"/>
            <a:r>
              <a:rPr lang="en-US" noProof="0" dirty="0"/>
              <a:t> Fourth level</a:t>
            </a:r>
          </a:p>
          <a:p>
            <a:pPr lvl="4"/>
            <a:r>
              <a:rPr lang="en-US" noProof="0" dirty="0"/>
              <a:t> Fifth level</a:t>
            </a:r>
          </a:p>
        </p:txBody>
      </p:sp>
      <p:sp>
        <p:nvSpPr>
          <p:cNvPr id="32772" name="Rectangle 18">
            <a:extLst>
              <a:ext uri="{FF2B5EF4-FFF2-40B4-BE49-F238E27FC236}">
                <a16:creationId xmlns:a16="http://schemas.microsoft.com/office/drawing/2014/main" id="{4895C5A0-4273-499E-912F-8E4CF1B4A67C}"/>
              </a:ext>
            </a:extLst>
          </p:cNvPr>
          <p:cNvSpPr>
            <a:spLocks noChangeArrowheads="1"/>
          </p:cNvSpPr>
          <p:nvPr/>
        </p:nvSpPr>
        <p:spPr bwMode="auto">
          <a:xfrm>
            <a:off x="466726" y="344488"/>
            <a:ext cx="37385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8096FB8A-F5DC-400F-B662-A120A3F5EE87}" type="slidenum">
              <a:rPr lang="en-US" altLang="en-US" sz="600"/>
              <a:pPr>
                <a:defRPr/>
              </a:pPr>
              <a:t>‹#›</a:t>
            </a:fld>
            <a:endParaRPr lang="en-US" altLang="en-US" sz="1200" dirty="0"/>
          </a:p>
        </p:txBody>
      </p:sp>
      <p:pic>
        <p:nvPicPr>
          <p:cNvPr id="33797" name="Picture 5" descr="logo.jpg">
            <a:extLst>
              <a:ext uri="{FF2B5EF4-FFF2-40B4-BE49-F238E27FC236}">
                <a16:creationId xmlns:a16="http://schemas.microsoft.com/office/drawing/2014/main" id="{0B476A12-0EE4-4663-B10F-DFFB9ABA81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53063" y="8537576"/>
            <a:ext cx="9969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94956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b="1" kern="1200">
        <a:solidFill>
          <a:schemeClr val="tx1"/>
        </a:solidFill>
        <a:latin typeface="Arial" charset="0"/>
        <a:ea typeface="+mn-ea"/>
        <a:cs typeface="+mn-cs"/>
      </a:defRPr>
    </a:lvl1pPr>
    <a:lvl2pPr marL="457200" algn="l" rtl="0" eaLnBrk="0" fontAlgn="base" hangingPunct="0">
      <a:spcBef>
        <a:spcPct val="30000"/>
      </a:spcBef>
      <a:spcAft>
        <a:spcPct val="0"/>
      </a:spcAft>
      <a:buFont typeface="Wingdings" panose="05000000000000000000" pitchFamily="2" charset="2"/>
      <a:buChar char="§"/>
      <a:defRPr sz="1400" kern="1200">
        <a:solidFill>
          <a:schemeClr val="tx1"/>
        </a:solidFill>
        <a:latin typeface="Arial" charset="0"/>
        <a:ea typeface="+mn-ea"/>
        <a:cs typeface="+mn-cs"/>
      </a:defRPr>
    </a:lvl2pPr>
    <a:lvl3pPr marL="914400" algn="l" rtl="0" eaLnBrk="0" fontAlgn="base" hangingPunct="0">
      <a:spcBef>
        <a:spcPct val="30000"/>
      </a:spcBef>
      <a:spcAft>
        <a:spcPct val="0"/>
      </a:spcAft>
      <a:buFont typeface="Wingdings" panose="05000000000000000000" pitchFamily="2" charset="2"/>
      <a:buChar char="§"/>
      <a:defRPr sz="1200" kern="1200">
        <a:solidFill>
          <a:schemeClr val="tx1"/>
        </a:solidFill>
        <a:latin typeface="Arial" charset="0"/>
        <a:ea typeface="+mn-ea"/>
        <a:cs typeface="+mn-cs"/>
      </a:defRPr>
    </a:lvl3pPr>
    <a:lvl4pPr marL="1371600" algn="l" rtl="0" eaLnBrk="0" fontAlgn="base" hangingPunct="0">
      <a:spcBef>
        <a:spcPct val="30000"/>
      </a:spcBef>
      <a:spcAft>
        <a:spcPct val="0"/>
      </a:spcAft>
      <a:buFont typeface="Wingdings" panose="05000000000000000000" pitchFamily="2" charset="2"/>
      <a:buChar char="§"/>
      <a:defRPr sz="1000" kern="1200">
        <a:solidFill>
          <a:schemeClr val="tx1"/>
        </a:solidFill>
        <a:latin typeface="Arial" charset="0"/>
        <a:ea typeface="+mn-ea"/>
        <a:cs typeface="+mn-cs"/>
      </a:defRPr>
    </a:lvl4pPr>
    <a:lvl5pPr marL="1828800" algn="l" rtl="0" eaLnBrk="0" fontAlgn="base" hangingPunct="0">
      <a:spcBef>
        <a:spcPct val="30000"/>
      </a:spcBef>
      <a:spcAft>
        <a:spcPct val="0"/>
      </a:spcAft>
      <a:buFont typeface="Wingdings" panose="05000000000000000000" pitchFamily="2" charset="2"/>
      <a:buChar char="§"/>
      <a:defRPr sz="8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9B2CB4E7-CB03-4543-AAB1-161F359F18C0}"/>
              </a:ext>
            </a:extLst>
          </p:cNvPr>
          <p:cNvSpPr>
            <a:spLocks noChangeArrowheads="1"/>
          </p:cNvSpPr>
          <p:nvPr userDrawn="1"/>
        </p:nvSpPr>
        <p:spPr bwMode="auto">
          <a:xfrm>
            <a:off x="0" y="6686550"/>
            <a:ext cx="12192000" cy="1714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p>
        </p:txBody>
      </p:sp>
      <p:pic>
        <p:nvPicPr>
          <p:cNvPr id="3" name="Picture 4">
            <a:extLst>
              <a:ext uri="{FF2B5EF4-FFF2-40B4-BE49-F238E27FC236}">
                <a16:creationId xmlns:a16="http://schemas.microsoft.com/office/drawing/2014/main" id="{59BFFBED-E763-4D89-BC87-DE151BDD60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20400" y="6007100"/>
            <a:ext cx="969963"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4">
            <a:extLst>
              <a:ext uri="{FF2B5EF4-FFF2-40B4-BE49-F238E27FC236}">
                <a16:creationId xmlns:a16="http://schemas.microsoft.com/office/drawing/2014/main" id="{74066176-E393-4A0C-A644-B5CBDC77C7B0}"/>
              </a:ext>
            </a:extLst>
          </p:cNvPr>
          <p:cNvSpPr>
            <a:spLocks noGrp="1"/>
          </p:cNvSpPr>
          <p:nvPr>
            <p:ph type="sldNum" sz="quarter" idx="10"/>
          </p:nvPr>
        </p:nvSpPr>
        <p:spPr>
          <a:xfrm>
            <a:off x="1588" y="6096000"/>
            <a:ext cx="508000" cy="381000"/>
          </a:xfrm>
        </p:spPr>
        <p:txBody>
          <a:bodyPr/>
          <a:lstStyle>
            <a:lvl1pPr>
              <a:defRPr/>
            </a:lvl1pPr>
          </a:lstStyle>
          <a:p>
            <a:pPr>
              <a:defRPr/>
            </a:pPr>
            <a:fld id="{52C00028-3FDF-461E-B8C0-FEDA6C7BD7DC}" type="slidenum">
              <a:rPr lang="en-US"/>
              <a:pPr>
                <a:defRPr/>
              </a:pPr>
              <a:t>‹#›</a:t>
            </a:fld>
            <a:endParaRPr lang="en-US" dirty="0"/>
          </a:p>
        </p:txBody>
      </p:sp>
    </p:spTree>
    <p:extLst>
      <p:ext uri="{BB962C8B-B14F-4D97-AF65-F5344CB8AC3E}">
        <p14:creationId xmlns:p14="http://schemas.microsoft.com/office/powerpoint/2010/main" val="399600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fe at Nord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9B2CB4E7-CB03-4543-AAB1-161F359F18C0}"/>
              </a:ext>
            </a:extLst>
          </p:cNvPr>
          <p:cNvSpPr>
            <a:spLocks noChangeArrowheads="1"/>
          </p:cNvSpPr>
          <p:nvPr userDrawn="1"/>
        </p:nvSpPr>
        <p:spPr bwMode="auto">
          <a:xfrm>
            <a:off x="0" y="6686550"/>
            <a:ext cx="12192000" cy="1714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p>
        </p:txBody>
      </p:sp>
      <p:sp>
        <p:nvSpPr>
          <p:cNvPr id="4" name="Slide Number Placeholder 4">
            <a:extLst>
              <a:ext uri="{FF2B5EF4-FFF2-40B4-BE49-F238E27FC236}">
                <a16:creationId xmlns:a16="http://schemas.microsoft.com/office/drawing/2014/main" id="{74066176-E393-4A0C-A644-B5CBDC77C7B0}"/>
              </a:ext>
            </a:extLst>
          </p:cNvPr>
          <p:cNvSpPr>
            <a:spLocks noGrp="1"/>
          </p:cNvSpPr>
          <p:nvPr>
            <p:ph type="sldNum" sz="quarter" idx="10"/>
          </p:nvPr>
        </p:nvSpPr>
        <p:spPr>
          <a:xfrm>
            <a:off x="1588" y="6096000"/>
            <a:ext cx="508000" cy="381000"/>
          </a:xfrm>
        </p:spPr>
        <p:txBody>
          <a:bodyPr/>
          <a:lstStyle>
            <a:lvl1pPr>
              <a:defRPr/>
            </a:lvl1pPr>
          </a:lstStyle>
          <a:p>
            <a:pPr>
              <a:defRPr/>
            </a:pPr>
            <a:fld id="{52C00028-3FDF-461E-B8C0-FEDA6C7BD7DC}" type="slidenum">
              <a:rPr lang="en-US"/>
              <a:pPr>
                <a:defRPr/>
              </a:pPr>
              <a:t>‹#›</a:t>
            </a:fld>
            <a:endParaRPr lang="en-US" dirty="0"/>
          </a:p>
        </p:txBody>
      </p:sp>
    </p:spTree>
    <p:extLst>
      <p:ext uri="{BB962C8B-B14F-4D97-AF65-F5344CB8AC3E}">
        <p14:creationId xmlns:p14="http://schemas.microsoft.com/office/powerpoint/2010/main" val="349269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ur Employee Experien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9B2CB4E7-CB03-4543-AAB1-161F359F18C0}"/>
              </a:ext>
            </a:extLst>
          </p:cNvPr>
          <p:cNvSpPr>
            <a:spLocks noChangeArrowheads="1"/>
          </p:cNvSpPr>
          <p:nvPr userDrawn="1"/>
        </p:nvSpPr>
        <p:spPr bwMode="auto">
          <a:xfrm>
            <a:off x="0" y="6686550"/>
            <a:ext cx="12192000" cy="1714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p>
        </p:txBody>
      </p:sp>
      <p:sp>
        <p:nvSpPr>
          <p:cNvPr id="4" name="Slide Number Placeholder 4">
            <a:extLst>
              <a:ext uri="{FF2B5EF4-FFF2-40B4-BE49-F238E27FC236}">
                <a16:creationId xmlns:a16="http://schemas.microsoft.com/office/drawing/2014/main" id="{74066176-E393-4A0C-A644-B5CBDC77C7B0}"/>
              </a:ext>
            </a:extLst>
          </p:cNvPr>
          <p:cNvSpPr>
            <a:spLocks noGrp="1"/>
          </p:cNvSpPr>
          <p:nvPr>
            <p:ph type="sldNum" sz="quarter" idx="10"/>
          </p:nvPr>
        </p:nvSpPr>
        <p:spPr>
          <a:xfrm>
            <a:off x="1588" y="6096000"/>
            <a:ext cx="508000" cy="381000"/>
          </a:xfrm>
        </p:spPr>
        <p:txBody>
          <a:bodyPr/>
          <a:lstStyle>
            <a:lvl1pPr>
              <a:defRPr/>
            </a:lvl1pPr>
          </a:lstStyle>
          <a:p>
            <a:pPr>
              <a:defRPr/>
            </a:pPr>
            <a:fld id="{52C00028-3FDF-461E-B8C0-FEDA6C7BD7DC}" type="slidenum">
              <a:rPr lang="en-US"/>
              <a:pPr>
                <a:defRPr/>
              </a:pPr>
              <a:t>‹#›</a:t>
            </a:fld>
            <a:endParaRPr lang="en-US" dirty="0"/>
          </a:p>
        </p:txBody>
      </p:sp>
      <p:pic>
        <p:nvPicPr>
          <p:cNvPr id="3" name="Picture 2">
            <a:extLst>
              <a:ext uri="{FF2B5EF4-FFF2-40B4-BE49-F238E27FC236}">
                <a16:creationId xmlns:a16="http://schemas.microsoft.com/office/drawing/2014/main" id="{790EBDA4-9080-809D-6623-EEA963E9C1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44200" y="6007609"/>
            <a:ext cx="969263" cy="331589"/>
          </a:xfrm>
          <a:prstGeom prst="rect">
            <a:avLst/>
          </a:prstGeom>
        </p:spPr>
      </p:pic>
    </p:spTree>
    <p:extLst>
      <p:ext uri="{BB962C8B-B14F-4D97-AF65-F5344CB8AC3E}">
        <p14:creationId xmlns:p14="http://schemas.microsoft.com/office/powerpoint/2010/main" val="1847424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ur Valu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9B2CB4E7-CB03-4543-AAB1-161F359F18C0}"/>
              </a:ext>
            </a:extLst>
          </p:cNvPr>
          <p:cNvSpPr>
            <a:spLocks noChangeArrowheads="1"/>
          </p:cNvSpPr>
          <p:nvPr userDrawn="1"/>
        </p:nvSpPr>
        <p:spPr bwMode="auto">
          <a:xfrm>
            <a:off x="0" y="6686550"/>
            <a:ext cx="12192000" cy="1714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p>
        </p:txBody>
      </p:sp>
      <p:sp>
        <p:nvSpPr>
          <p:cNvPr id="4" name="Slide Number Placeholder 4">
            <a:extLst>
              <a:ext uri="{FF2B5EF4-FFF2-40B4-BE49-F238E27FC236}">
                <a16:creationId xmlns:a16="http://schemas.microsoft.com/office/drawing/2014/main" id="{74066176-E393-4A0C-A644-B5CBDC77C7B0}"/>
              </a:ext>
            </a:extLst>
          </p:cNvPr>
          <p:cNvSpPr>
            <a:spLocks noGrp="1"/>
          </p:cNvSpPr>
          <p:nvPr>
            <p:ph type="sldNum" sz="quarter" idx="10"/>
          </p:nvPr>
        </p:nvSpPr>
        <p:spPr>
          <a:xfrm>
            <a:off x="1588" y="6096000"/>
            <a:ext cx="508000" cy="381000"/>
          </a:xfrm>
        </p:spPr>
        <p:txBody>
          <a:bodyPr/>
          <a:lstStyle>
            <a:lvl1pPr>
              <a:defRPr/>
            </a:lvl1pPr>
          </a:lstStyle>
          <a:p>
            <a:pPr>
              <a:defRPr/>
            </a:pPr>
            <a:fld id="{52C00028-3FDF-461E-B8C0-FEDA6C7BD7DC}" type="slidenum">
              <a:rPr lang="en-US"/>
              <a:pPr>
                <a:defRPr/>
              </a:pPr>
              <a:t>‹#›</a:t>
            </a:fld>
            <a:endParaRPr lang="en-US" dirty="0"/>
          </a:p>
        </p:txBody>
      </p:sp>
      <p:pic>
        <p:nvPicPr>
          <p:cNvPr id="6" name="Picture 5">
            <a:extLst>
              <a:ext uri="{FF2B5EF4-FFF2-40B4-BE49-F238E27FC236}">
                <a16:creationId xmlns:a16="http://schemas.microsoft.com/office/drawing/2014/main" id="{685AB940-F3F7-921E-12E2-B2F8493DD39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44200" y="6007609"/>
            <a:ext cx="969263" cy="331589"/>
          </a:xfrm>
          <a:prstGeom prst="rect">
            <a:avLst/>
          </a:prstGeom>
        </p:spPr>
      </p:pic>
    </p:spTree>
    <p:extLst>
      <p:ext uri="{BB962C8B-B14F-4D97-AF65-F5344CB8AC3E}">
        <p14:creationId xmlns:p14="http://schemas.microsoft.com/office/powerpoint/2010/main" val="539462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r Foundational Attribut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9B2CB4E7-CB03-4543-AAB1-161F359F18C0}"/>
              </a:ext>
            </a:extLst>
          </p:cNvPr>
          <p:cNvSpPr>
            <a:spLocks noChangeArrowheads="1"/>
          </p:cNvSpPr>
          <p:nvPr userDrawn="1"/>
        </p:nvSpPr>
        <p:spPr bwMode="auto">
          <a:xfrm>
            <a:off x="0" y="6686550"/>
            <a:ext cx="12192000" cy="1714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p>
        </p:txBody>
      </p:sp>
      <p:sp>
        <p:nvSpPr>
          <p:cNvPr id="4" name="Slide Number Placeholder 4">
            <a:extLst>
              <a:ext uri="{FF2B5EF4-FFF2-40B4-BE49-F238E27FC236}">
                <a16:creationId xmlns:a16="http://schemas.microsoft.com/office/drawing/2014/main" id="{74066176-E393-4A0C-A644-B5CBDC77C7B0}"/>
              </a:ext>
            </a:extLst>
          </p:cNvPr>
          <p:cNvSpPr>
            <a:spLocks noGrp="1"/>
          </p:cNvSpPr>
          <p:nvPr>
            <p:ph type="sldNum" sz="quarter" idx="10"/>
          </p:nvPr>
        </p:nvSpPr>
        <p:spPr>
          <a:xfrm>
            <a:off x="1588" y="6096000"/>
            <a:ext cx="508000" cy="381000"/>
          </a:xfrm>
        </p:spPr>
        <p:txBody>
          <a:bodyPr/>
          <a:lstStyle>
            <a:lvl1pPr>
              <a:defRPr/>
            </a:lvl1pPr>
          </a:lstStyle>
          <a:p>
            <a:pPr>
              <a:defRPr/>
            </a:pPr>
            <a:fld id="{52C00028-3FDF-461E-B8C0-FEDA6C7BD7DC}" type="slidenum">
              <a:rPr lang="en-US"/>
              <a:pPr>
                <a:defRPr/>
              </a:pPr>
              <a:t>‹#›</a:t>
            </a:fld>
            <a:endParaRPr lang="en-US" dirty="0"/>
          </a:p>
        </p:txBody>
      </p:sp>
      <p:pic>
        <p:nvPicPr>
          <p:cNvPr id="6" name="Picture 5">
            <a:extLst>
              <a:ext uri="{FF2B5EF4-FFF2-40B4-BE49-F238E27FC236}">
                <a16:creationId xmlns:a16="http://schemas.microsoft.com/office/drawing/2014/main" id="{BF64DBEF-40DF-721E-A24C-483969840C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44200" y="6007609"/>
            <a:ext cx="969263" cy="331589"/>
          </a:xfrm>
          <a:prstGeom prst="rect">
            <a:avLst/>
          </a:prstGeom>
        </p:spPr>
      </p:pic>
    </p:spTree>
    <p:extLst>
      <p:ext uri="{BB962C8B-B14F-4D97-AF65-F5344CB8AC3E}">
        <p14:creationId xmlns:p14="http://schemas.microsoft.com/office/powerpoint/2010/main" val="24039150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0C77173C-668D-462F-91C6-56255A513C61}"/>
              </a:ext>
            </a:extLst>
          </p:cNvPr>
          <p:cNvSpPr>
            <a:spLocks noGrp="1" noChangeArrowheads="1"/>
          </p:cNvSpPr>
          <p:nvPr>
            <p:ph type="body" idx="1"/>
          </p:nvPr>
        </p:nvSpPr>
        <p:spPr bwMode="auto">
          <a:xfrm>
            <a:off x="609600" y="1600200"/>
            <a:ext cx="10972800"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Slide Number Placeholder 9">
            <a:extLst>
              <a:ext uri="{FF2B5EF4-FFF2-40B4-BE49-F238E27FC236}">
                <a16:creationId xmlns:a16="http://schemas.microsoft.com/office/drawing/2014/main" id="{8265E051-BDE2-4EAE-8760-B6D6B5C79150}"/>
              </a:ext>
            </a:extLst>
          </p:cNvPr>
          <p:cNvSpPr>
            <a:spLocks noGrp="1"/>
          </p:cNvSpPr>
          <p:nvPr>
            <p:ph type="sldNum" sz="quarter" idx="4"/>
          </p:nvPr>
        </p:nvSpPr>
        <p:spPr>
          <a:xfrm>
            <a:off x="101600" y="6096000"/>
            <a:ext cx="508000" cy="381000"/>
          </a:xfrm>
          <a:prstGeom prst="rect">
            <a:avLst/>
          </a:prstGeom>
        </p:spPr>
        <p:txBody>
          <a:bodyPr vert="horz" lIns="91440" tIns="45720" rIns="91440" bIns="45720" rtlCol="0" anchor="ctr"/>
          <a:lstStyle>
            <a:lvl1pPr algn="r" eaLnBrk="1" hangingPunct="1">
              <a:defRPr sz="1000" b="1">
                <a:solidFill>
                  <a:schemeClr val="tx2"/>
                </a:solidFill>
                <a:latin typeface="Arial" charset="0"/>
              </a:defRPr>
            </a:lvl1pPr>
          </a:lstStyle>
          <a:p>
            <a:pPr>
              <a:defRPr/>
            </a:pPr>
            <a:fld id="{60B8B6B6-BEE2-47E1-BE07-D580712902E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Lst>
  <p:hf hdr="0" dt="0"/>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charset="0"/>
        </a:defRPr>
      </a:lvl2pPr>
      <a:lvl3pPr algn="l" rtl="0" eaLnBrk="0" fontAlgn="base" hangingPunct="0">
        <a:spcBef>
          <a:spcPct val="0"/>
        </a:spcBef>
        <a:spcAft>
          <a:spcPct val="0"/>
        </a:spcAft>
        <a:defRPr sz="3600">
          <a:solidFill>
            <a:schemeClr val="bg1"/>
          </a:solidFill>
          <a:latin typeface="Arial" charset="0"/>
        </a:defRPr>
      </a:lvl3pPr>
      <a:lvl4pPr algn="l" rtl="0" eaLnBrk="0" fontAlgn="base" hangingPunct="0">
        <a:spcBef>
          <a:spcPct val="0"/>
        </a:spcBef>
        <a:spcAft>
          <a:spcPct val="0"/>
        </a:spcAft>
        <a:defRPr sz="3600">
          <a:solidFill>
            <a:schemeClr val="bg1"/>
          </a:solidFill>
          <a:latin typeface="Arial" charset="0"/>
        </a:defRPr>
      </a:lvl4pPr>
      <a:lvl5pPr algn="l" rtl="0" eaLnBrk="0" fontAlgn="base" hangingPunct="0">
        <a:spcBef>
          <a:spcPct val="0"/>
        </a:spcBef>
        <a:spcAft>
          <a:spcPct val="0"/>
        </a:spcAft>
        <a:defRPr sz="3600">
          <a:solidFill>
            <a:schemeClr val="bg1"/>
          </a:solidFill>
          <a:latin typeface="Arial" charset="0"/>
        </a:defRPr>
      </a:lvl5pPr>
      <a:lvl6pPr marL="457200" algn="l" rtl="0" fontAlgn="base">
        <a:spcBef>
          <a:spcPct val="0"/>
        </a:spcBef>
        <a:spcAft>
          <a:spcPct val="0"/>
        </a:spcAft>
        <a:defRPr sz="3000">
          <a:solidFill>
            <a:schemeClr val="tx2"/>
          </a:solidFill>
          <a:latin typeface="Arial" charset="0"/>
        </a:defRPr>
      </a:lvl6pPr>
      <a:lvl7pPr marL="914400" algn="l" rtl="0" fontAlgn="base">
        <a:spcBef>
          <a:spcPct val="0"/>
        </a:spcBef>
        <a:spcAft>
          <a:spcPct val="0"/>
        </a:spcAft>
        <a:defRPr sz="3000">
          <a:solidFill>
            <a:schemeClr val="tx2"/>
          </a:solidFill>
          <a:latin typeface="Arial" charset="0"/>
        </a:defRPr>
      </a:lvl7pPr>
      <a:lvl8pPr marL="1371600" algn="l" rtl="0" fontAlgn="base">
        <a:spcBef>
          <a:spcPct val="0"/>
        </a:spcBef>
        <a:spcAft>
          <a:spcPct val="0"/>
        </a:spcAft>
        <a:defRPr sz="3000">
          <a:solidFill>
            <a:schemeClr val="tx2"/>
          </a:solidFill>
          <a:latin typeface="Arial" charset="0"/>
        </a:defRPr>
      </a:lvl8pPr>
      <a:lvl9pPr marL="1828800" algn="l" rtl="0" fontAlgn="base">
        <a:spcBef>
          <a:spcPct val="0"/>
        </a:spcBef>
        <a:spcAft>
          <a:spcPct val="0"/>
        </a:spcAft>
        <a:defRPr sz="30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mn-lt"/>
        </a:defRPr>
      </a:lvl5pPr>
      <a:lvl6pPr marL="2514600" indent="-228600" algn="l" rtl="0" fontAlgn="base">
        <a:spcBef>
          <a:spcPct val="20000"/>
        </a:spcBef>
        <a:spcAft>
          <a:spcPct val="0"/>
        </a:spcAft>
        <a:buClr>
          <a:schemeClr val="tx2"/>
        </a:buClr>
        <a:buFont typeface="Wingdings" charset="2"/>
        <a:buChar char="§"/>
        <a:defRPr sz="1400">
          <a:solidFill>
            <a:schemeClr val="tx1"/>
          </a:solidFill>
          <a:latin typeface="+mn-lt"/>
        </a:defRPr>
      </a:lvl6pPr>
      <a:lvl7pPr marL="2971800" indent="-228600" algn="l" rtl="0" fontAlgn="base">
        <a:spcBef>
          <a:spcPct val="20000"/>
        </a:spcBef>
        <a:spcAft>
          <a:spcPct val="0"/>
        </a:spcAft>
        <a:buClr>
          <a:schemeClr val="tx2"/>
        </a:buClr>
        <a:buFont typeface="Wingdings" charset="2"/>
        <a:buChar char="§"/>
        <a:defRPr sz="1400">
          <a:solidFill>
            <a:schemeClr val="tx1"/>
          </a:solidFill>
          <a:latin typeface="+mn-lt"/>
        </a:defRPr>
      </a:lvl7pPr>
      <a:lvl8pPr marL="3429000" indent="-228600" algn="l" rtl="0" fontAlgn="base">
        <a:spcBef>
          <a:spcPct val="20000"/>
        </a:spcBef>
        <a:spcAft>
          <a:spcPct val="0"/>
        </a:spcAft>
        <a:buClr>
          <a:schemeClr val="tx2"/>
        </a:buClr>
        <a:buFont typeface="Wingdings" charset="2"/>
        <a:buChar char="§"/>
        <a:defRPr sz="1400">
          <a:solidFill>
            <a:schemeClr val="tx1"/>
          </a:solidFill>
          <a:latin typeface="+mn-lt"/>
        </a:defRPr>
      </a:lvl8pPr>
      <a:lvl9pPr marL="3886200" indent="-228600" algn="l" rtl="0" fontAlgn="base">
        <a:spcBef>
          <a:spcPct val="20000"/>
        </a:spcBef>
        <a:spcAft>
          <a:spcPct val="0"/>
        </a:spcAft>
        <a:buClr>
          <a:schemeClr val="tx2"/>
        </a:buClr>
        <a:buFont typeface="Wingdings"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3BBD86-8354-B483-E8CC-BF94AC8D47F6}"/>
              </a:ext>
            </a:extLst>
          </p:cNvPr>
          <p:cNvSpPr>
            <a:spLocks noGrp="1"/>
          </p:cNvSpPr>
          <p:nvPr>
            <p:ph type="sldNum" sz="quarter" idx="10"/>
          </p:nvPr>
        </p:nvSpPr>
        <p:spPr/>
        <p:txBody>
          <a:bodyPr/>
          <a:lstStyle/>
          <a:p>
            <a:pPr>
              <a:defRPr/>
            </a:pPr>
            <a:fld id="{52C00028-3FDF-461E-B8C0-FEDA6C7BD7DC}" type="slidenum">
              <a:rPr lang="en-US" smtClean="0"/>
              <a:pPr>
                <a:defRPr/>
              </a:pPr>
              <a:t>1</a:t>
            </a:fld>
            <a:endParaRPr lang="en-US" dirty="0"/>
          </a:p>
        </p:txBody>
      </p:sp>
      <p:sp>
        <p:nvSpPr>
          <p:cNvPr id="3" name="Content Placeholder 5">
            <a:extLst>
              <a:ext uri="{FF2B5EF4-FFF2-40B4-BE49-F238E27FC236}">
                <a16:creationId xmlns:a16="http://schemas.microsoft.com/office/drawing/2014/main" id="{50B24959-763F-9369-386B-41CE9401E035}"/>
              </a:ext>
            </a:extLst>
          </p:cNvPr>
          <p:cNvSpPr txBox="1">
            <a:spLocks/>
          </p:cNvSpPr>
          <p:nvPr/>
        </p:nvSpPr>
        <p:spPr>
          <a:xfrm>
            <a:off x="8186711" y="4038600"/>
            <a:ext cx="2923394" cy="1739788"/>
          </a:xfrm>
          <a:prstGeom prst="rect">
            <a:avLst/>
          </a:prstGeom>
        </p:spPr>
        <p:txBody>
          <a:bodyPr lIns="0" tIns="0" rIns="0" bIns="0" anchor="t" anchorCtr="0"/>
          <a:lstStyle>
            <a:lvl1pPr marL="182880" indent="-182880" algn="l" rtl="0" eaLnBrk="0" fontAlgn="base" hangingPunct="0">
              <a:spcBef>
                <a:spcPts val="0"/>
              </a:spcBef>
              <a:spcAft>
                <a:spcPts val="1000"/>
              </a:spcAft>
              <a:buClr>
                <a:schemeClr val="tx2"/>
              </a:buClr>
              <a:buFont typeface="Wingdings" panose="05000000000000000000" pitchFamily="2" charset="2"/>
              <a:buChar char="§"/>
              <a:defRPr sz="1600">
                <a:solidFill>
                  <a:schemeClr val="tx1"/>
                </a:solidFill>
                <a:latin typeface="+mn-lt"/>
                <a:ea typeface="+mn-ea"/>
                <a:cs typeface="+mn-cs"/>
              </a:defRPr>
            </a:lvl1pPr>
            <a:lvl2pPr marL="640080" indent="-182880" algn="l" rtl="0" eaLnBrk="0" fontAlgn="base" hangingPunct="0">
              <a:spcBef>
                <a:spcPts val="0"/>
              </a:spcBef>
              <a:spcAft>
                <a:spcPts val="1000"/>
              </a:spcAft>
              <a:buClr>
                <a:schemeClr val="tx2"/>
              </a:buClr>
              <a:buFont typeface="Wingdings" panose="05000000000000000000" pitchFamily="2" charset="2"/>
              <a:buChar char="§"/>
              <a:defRPr sz="1600">
                <a:solidFill>
                  <a:schemeClr val="tx1"/>
                </a:solidFill>
                <a:latin typeface="+mn-lt"/>
              </a:defRPr>
            </a:lvl2pPr>
            <a:lvl3pPr marL="1097280" indent="-182880" algn="l" rtl="0" eaLnBrk="0" fontAlgn="base" hangingPunct="0">
              <a:spcBef>
                <a:spcPts val="0"/>
              </a:spcBef>
              <a:spcAft>
                <a:spcPts val="1000"/>
              </a:spcAft>
              <a:buClr>
                <a:schemeClr val="tx2"/>
              </a:buClr>
              <a:buFont typeface="Wingdings" panose="05000000000000000000" pitchFamily="2" charset="2"/>
              <a:buChar char="§"/>
              <a:defRPr sz="1600">
                <a:solidFill>
                  <a:schemeClr val="tx1"/>
                </a:solidFill>
                <a:latin typeface="+mn-lt"/>
              </a:defRPr>
            </a:lvl3pPr>
            <a:lvl4pPr marL="1600200" indent="-228600" algn="l" rtl="0" eaLnBrk="0" fontAlgn="base" hangingPunct="0">
              <a:spcBef>
                <a:spcPts val="0"/>
              </a:spcBef>
              <a:spcAft>
                <a:spcPts val="1000"/>
              </a:spcAft>
              <a:buClr>
                <a:schemeClr val="tx2"/>
              </a:buClr>
              <a:buFont typeface="Wingdings" panose="05000000000000000000" pitchFamily="2" charset="2"/>
              <a:buChar char="§"/>
              <a:defRPr sz="1600">
                <a:solidFill>
                  <a:schemeClr val="tx1"/>
                </a:solidFill>
                <a:latin typeface="+mn-lt"/>
              </a:defRPr>
            </a:lvl4pPr>
            <a:lvl5pPr marL="2057400" indent="-228600" algn="l" rtl="0" eaLnBrk="0" fontAlgn="base" hangingPunct="0">
              <a:spcBef>
                <a:spcPts val="0"/>
              </a:spcBef>
              <a:spcAft>
                <a:spcPts val="1000"/>
              </a:spcAft>
              <a:buClr>
                <a:schemeClr val="tx2"/>
              </a:buClr>
              <a:buFont typeface="Wingdings" panose="05000000000000000000" pitchFamily="2" charset="2"/>
              <a:buChar char="§"/>
              <a:defRPr sz="1600">
                <a:solidFill>
                  <a:schemeClr val="tx1"/>
                </a:solidFill>
                <a:latin typeface="+mn-lt"/>
              </a:defRPr>
            </a:lvl5pPr>
            <a:lvl6pPr marL="2514600" indent="-228600" algn="l" rtl="0" fontAlgn="base">
              <a:spcBef>
                <a:spcPct val="20000"/>
              </a:spcBef>
              <a:spcAft>
                <a:spcPct val="0"/>
              </a:spcAft>
              <a:buClr>
                <a:schemeClr val="tx2"/>
              </a:buClr>
              <a:buFont typeface="Wingdings" charset="2"/>
              <a:buChar char="§"/>
              <a:defRPr sz="1400">
                <a:solidFill>
                  <a:schemeClr val="tx1"/>
                </a:solidFill>
                <a:latin typeface="+mn-lt"/>
              </a:defRPr>
            </a:lvl6pPr>
            <a:lvl7pPr marL="2971800" indent="-228600" algn="l" rtl="0" fontAlgn="base">
              <a:spcBef>
                <a:spcPct val="20000"/>
              </a:spcBef>
              <a:spcAft>
                <a:spcPct val="0"/>
              </a:spcAft>
              <a:buClr>
                <a:schemeClr val="tx2"/>
              </a:buClr>
              <a:buFont typeface="Wingdings" charset="2"/>
              <a:buChar char="§"/>
              <a:defRPr sz="1400">
                <a:solidFill>
                  <a:schemeClr val="tx1"/>
                </a:solidFill>
                <a:latin typeface="+mn-lt"/>
              </a:defRPr>
            </a:lvl7pPr>
            <a:lvl8pPr marL="3429000" indent="-228600" algn="l" rtl="0" fontAlgn="base">
              <a:spcBef>
                <a:spcPct val="20000"/>
              </a:spcBef>
              <a:spcAft>
                <a:spcPct val="0"/>
              </a:spcAft>
              <a:buClr>
                <a:schemeClr val="tx2"/>
              </a:buClr>
              <a:buFont typeface="Wingdings" charset="2"/>
              <a:buChar char="§"/>
              <a:defRPr sz="1400">
                <a:solidFill>
                  <a:schemeClr val="tx1"/>
                </a:solidFill>
                <a:latin typeface="+mn-lt"/>
              </a:defRPr>
            </a:lvl8pPr>
            <a:lvl9pPr marL="3886200" indent="-228600" algn="l" rtl="0" fontAlgn="base">
              <a:spcBef>
                <a:spcPct val="20000"/>
              </a:spcBef>
              <a:spcAft>
                <a:spcPct val="0"/>
              </a:spcAft>
              <a:buClr>
                <a:schemeClr val="tx2"/>
              </a:buClr>
              <a:buFont typeface="Wingdings" charset="2"/>
              <a:buChar char="§"/>
              <a:defRPr sz="1400">
                <a:solidFill>
                  <a:schemeClr val="tx1"/>
                </a:solidFill>
                <a:latin typeface="+mn-lt"/>
              </a:defRPr>
            </a:lvl9pPr>
          </a:lstStyle>
          <a:p>
            <a:pPr marL="0" indent="0">
              <a:buNone/>
            </a:pPr>
            <a:r>
              <a:rPr lang="en-US" sz="2400" b="1" dirty="0">
                <a:solidFill>
                  <a:schemeClr val="tx2"/>
                </a:solidFill>
              </a:rPr>
              <a:t>How We Succeed</a:t>
            </a:r>
            <a:br>
              <a:rPr lang="en-US" b="1" dirty="0"/>
            </a:br>
            <a:r>
              <a:rPr lang="en-US" sz="1400" b="1" dirty="0"/>
              <a:t>Our Foundational Attributes</a:t>
            </a:r>
            <a:endParaRPr lang="en-US" sz="1400" dirty="0"/>
          </a:p>
          <a:p>
            <a:pPr marL="0" indent="0">
              <a:lnSpc>
                <a:spcPts val="1400"/>
              </a:lnSpc>
              <a:buNone/>
            </a:pPr>
            <a:r>
              <a:rPr lang="en-US" sz="1200" dirty="0"/>
              <a:t>Each win is a team effort. We make </a:t>
            </a:r>
            <a:br>
              <a:rPr lang="en-US" sz="1200" dirty="0"/>
            </a:br>
            <a:r>
              <a:rPr lang="en-US" sz="1200" dirty="0"/>
              <a:t>it happen with clear focus, strong performances and innovative mindsets.</a:t>
            </a:r>
          </a:p>
        </p:txBody>
      </p:sp>
      <p:sp>
        <p:nvSpPr>
          <p:cNvPr id="4" name="Content Placeholder 5">
            <a:extLst>
              <a:ext uri="{FF2B5EF4-FFF2-40B4-BE49-F238E27FC236}">
                <a16:creationId xmlns:a16="http://schemas.microsoft.com/office/drawing/2014/main" id="{581AF179-188E-DF7A-22B2-C29FB69A638A}"/>
              </a:ext>
            </a:extLst>
          </p:cNvPr>
          <p:cNvSpPr txBox="1">
            <a:spLocks/>
          </p:cNvSpPr>
          <p:nvPr/>
        </p:nvSpPr>
        <p:spPr>
          <a:xfrm>
            <a:off x="4733435" y="4038600"/>
            <a:ext cx="2923394" cy="1739788"/>
          </a:xfrm>
          <a:prstGeom prst="rect">
            <a:avLst/>
          </a:prstGeom>
        </p:spPr>
        <p:txBody>
          <a:bodyPr lIns="0" tIns="0" rIns="0" bIns="0" anchor="t" anchorCtr="0"/>
          <a:lstStyle>
            <a:lvl1pPr marL="182880" indent="-182880" algn="l" rtl="0" eaLnBrk="0" fontAlgn="base" hangingPunct="0">
              <a:spcBef>
                <a:spcPts val="0"/>
              </a:spcBef>
              <a:spcAft>
                <a:spcPts val="1000"/>
              </a:spcAft>
              <a:buClr>
                <a:schemeClr val="tx2"/>
              </a:buClr>
              <a:buFont typeface="Wingdings" panose="05000000000000000000" pitchFamily="2" charset="2"/>
              <a:buChar char="§"/>
              <a:defRPr sz="1600">
                <a:solidFill>
                  <a:schemeClr val="tx1"/>
                </a:solidFill>
                <a:latin typeface="+mn-lt"/>
                <a:ea typeface="+mn-ea"/>
                <a:cs typeface="+mn-cs"/>
              </a:defRPr>
            </a:lvl1pPr>
            <a:lvl2pPr marL="640080" indent="-182880" algn="l" rtl="0" eaLnBrk="0" fontAlgn="base" hangingPunct="0">
              <a:spcBef>
                <a:spcPts val="0"/>
              </a:spcBef>
              <a:spcAft>
                <a:spcPts val="1000"/>
              </a:spcAft>
              <a:buClr>
                <a:schemeClr val="tx2"/>
              </a:buClr>
              <a:buFont typeface="Wingdings" panose="05000000000000000000" pitchFamily="2" charset="2"/>
              <a:buChar char="§"/>
              <a:defRPr sz="1600">
                <a:solidFill>
                  <a:schemeClr val="tx1"/>
                </a:solidFill>
                <a:latin typeface="+mn-lt"/>
              </a:defRPr>
            </a:lvl2pPr>
            <a:lvl3pPr marL="1097280" indent="-182880" algn="l" rtl="0" eaLnBrk="0" fontAlgn="base" hangingPunct="0">
              <a:spcBef>
                <a:spcPts val="0"/>
              </a:spcBef>
              <a:spcAft>
                <a:spcPts val="1000"/>
              </a:spcAft>
              <a:buClr>
                <a:schemeClr val="tx2"/>
              </a:buClr>
              <a:buFont typeface="Wingdings" panose="05000000000000000000" pitchFamily="2" charset="2"/>
              <a:buChar char="§"/>
              <a:defRPr sz="1600">
                <a:solidFill>
                  <a:schemeClr val="tx1"/>
                </a:solidFill>
                <a:latin typeface="+mn-lt"/>
              </a:defRPr>
            </a:lvl3pPr>
            <a:lvl4pPr marL="1600200" indent="-228600" algn="l" rtl="0" eaLnBrk="0" fontAlgn="base" hangingPunct="0">
              <a:spcBef>
                <a:spcPts val="0"/>
              </a:spcBef>
              <a:spcAft>
                <a:spcPts val="1000"/>
              </a:spcAft>
              <a:buClr>
                <a:schemeClr val="tx2"/>
              </a:buClr>
              <a:buFont typeface="Wingdings" panose="05000000000000000000" pitchFamily="2" charset="2"/>
              <a:buChar char="§"/>
              <a:defRPr sz="1600">
                <a:solidFill>
                  <a:schemeClr val="tx1"/>
                </a:solidFill>
                <a:latin typeface="+mn-lt"/>
              </a:defRPr>
            </a:lvl4pPr>
            <a:lvl5pPr marL="2057400" indent="-228600" algn="l" rtl="0" eaLnBrk="0" fontAlgn="base" hangingPunct="0">
              <a:spcBef>
                <a:spcPts val="0"/>
              </a:spcBef>
              <a:spcAft>
                <a:spcPts val="1000"/>
              </a:spcAft>
              <a:buClr>
                <a:schemeClr val="tx2"/>
              </a:buClr>
              <a:buFont typeface="Wingdings" panose="05000000000000000000" pitchFamily="2" charset="2"/>
              <a:buChar char="§"/>
              <a:defRPr sz="1600">
                <a:solidFill>
                  <a:schemeClr val="tx1"/>
                </a:solidFill>
                <a:latin typeface="+mn-lt"/>
              </a:defRPr>
            </a:lvl5pPr>
            <a:lvl6pPr marL="2514600" indent="-228600" algn="l" rtl="0" fontAlgn="base">
              <a:spcBef>
                <a:spcPct val="20000"/>
              </a:spcBef>
              <a:spcAft>
                <a:spcPct val="0"/>
              </a:spcAft>
              <a:buClr>
                <a:schemeClr val="tx2"/>
              </a:buClr>
              <a:buFont typeface="Wingdings" charset="2"/>
              <a:buChar char="§"/>
              <a:defRPr sz="1400">
                <a:solidFill>
                  <a:schemeClr val="tx1"/>
                </a:solidFill>
                <a:latin typeface="+mn-lt"/>
              </a:defRPr>
            </a:lvl6pPr>
            <a:lvl7pPr marL="2971800" indent="-228600" algn="l" rtl="0" fontAlgn="base">
              <a:spcBef>
                <a:spcPct val="20000"/>
              </a:spcBef>
              <a:spcAft>
                <a:spcPct val="0"/>
              </a:spcAft>
              <a:buClr>
                <a:schemeClr val="tx2"/>
              </a:buClr>
              <a:buFont typeface="Wingdings" charset="2"/>
              <a:buChar char="§"/>
              <a:defRPr sz="1400">
                <a:solidFill>
                  <a:schemeClr val="tx1"/>
                </a:solidFill>
                <a:latin typeface="+mn-lt"/>
              </a:defRPr>
            </a:lvl7pPr>
            <a:lvl8pPr marL="3429000" indent="-228600" algn="l" rtl="0" fontAlgn="base">
              <a:spcBef>
                <a:spcPct val="20000"/>
              </a:spcBef>
              <a:spcAft>
                <a:spcPct val="0"/>
              </a:spcAft>
              <a:buClr>
                <a:schemeClr val="tx2"/>
              </a:buClr>
              <a:buFont typeface="Wingdings" charset="2"/>
              <a:buChar char="§"/>
              <a:defRPr sz="1400">
                <a:solidFill>
                  <a:schemeClr val="tx1"/>
                </a:solidFill>
                <a:latin typeface="+mn-lt"/>
              </a:defRPr>
            </a:lvl8pPr>
            <a:lvl9pPr marL="3886200" indent="-228600" algn="l" rtl="0" fontAlgn="base">
              <a:spcBef>
                <a:spcPct val="20000"/>
              </a:spcBef>
              <a:spcAft>
                <a:spcPct val="0"/>
              </a:spcAft>
              <a:buClr>
                <a:schemeClr val="tx2"/>
              </a:buClr>
              <a:buFont typeface="Wingdings" charset="2"/>
              <a:buChar char="§"/>
              <a:defRPr sz="1400">
                <a:solidFill>
                  <a:schemeClr val="tx1"/>
                </a:solidFill>
                <a:latin typeface="+mn-lt"/>
              </a:defRPr>
            </a:lvl9pPr>
          </a:lstStyle>
          <a:p>
            <a:pPr marL="0" indent="0">
              <a:buNone/>
            </a:pPr>
            <a:r>
              <a:rPr lang="en-US" sz="2400" b="1" dirty="0">
                <a:solidFill>
                  <a:schemeClr val="tx2"/>
                </a:solidFill>
              </a:rPr>
              <a:t>What Guides Us</a:t>
            </a:r>
            <a:br>
              <a:rPr lang="en-US" b="1" dirty="0"/>
            </a:br>
            <a:r>
              <a:rPr lang="en-US" sz="1400" b="1" dirty="0"/>
              <a:t>Our Values</a:t>
            </a:r>
            <a:endParaRPr lang="en-US" sz="1400" dirty="0"/>
          </a:p>
          <a:p>
            <a:pPr marL="0" indent="0">
              <a:lnSpc>
                <a:spcPts val="1400"/>
              </a:lnSpc>
              <a:buNone/>
            </a:pPr>
            <a:r>
              <a:rPr lang="en-US" sz="1200" dirty="0"/>
              <a:t>At the heart of Nordson are core </a:t>
            </a:r>
            <a:br>
              <a:rPr lang="en-US" sz="1200" dirty="0"/>
            </a:br>
            <a:r>
              <a:rPr lang="en-US" sz="1200" dirty="0"/>
              <a:t>values that never waver. They guide </a:t>
            </a:r>
            <a:br>
              <a:rPr lang="en-US" sz="1200" dirty="0"/>
            </a:br>
            <a:r>
              <a:rPr lang="en-US" sz="1200" dirty="0"/>
              <a:t>how we treat our customers, our work </a:t>
            </a:r>
            <a:br>
              <a:rPr lang="en-US" sz="1200" dirty="0"/>
            </a:br>
            <a:r>
              <a:rPr lang="en-US" sz="1200" dirty="0"/>
              <a:t>and each other.</a:t>
            </a:r>
          </a:p>
        </p:txBody>
      </p:sp>
      <p:sp>
        <p:nvSpPr>
          <p:cNvPr id="5" name="Content Placeholder 5">
            <a:extLst>
              <a:ext uri="{FF2B5EF4-FFF2-40B4-BE49-F238E27FC236}">
                <a16:creationId xmlns:a16="http://schemas.microsoft.com/office/drawing/2014/main" id="{21D1ADB6-B7DA-08B9-EFFD-2C4815400FF4}"/>
              </a:ext>
            </a:extLst>
          </p:cNvPr>
          <p:cNvSpPr txBox="1">
            <a:spLocks/>
          </p:cNvSpPr>
          <p:nvPr/>
        </p:nvSpPr>
        <p:spPr>
          <a:xfrm>
            <a:off x="1098077" y="4038600"/>
            <a:ext cx="2923394" cy="1739788"/>
          </a:xfrm>
          <a:prstGeom prst="rect">
            <a:avLst/>
          </a:prstGeom>
        </p:spPr>
        <p:txBody>
          <a:bodyPr lIns="0" tIns="0" rIns="0" bIns="0" anchor="t" anchorCtr="0"/>
          <a:lstStyle>
            <a:lvl1pPr marL="182880" indent="-182880" algn="l" rtl="0" eaLnBrk="0" fontAlgn="base" hangingPunct="0">
              <a:spcBef>
                <a:spcPts val="0"/>
              </a:spcBef>
              <a:spcAft>
                <a:spcPts val="1000"/>
              </a:spcAft>
              <a:buClr>
                <a:schemeClr val="tx2"/>
              </a:buClr>
              <a:buFont typeface="Wingdings" panose="05000000000000000000" pitchFamily="2" charset="2"/>
              <a:buChar char="§"/>
              <a:defRPr sz="1600">
                <a:solidFill>
                  <a:schemeClr val="tx1"/>
                </a:solidFill>
                <a:latin typeface="+mn-lt"/>
                <a:ea typeface="+mn-ea"/>
                <a:cs typeface="+mn-cs"/>
              </a:defRPr>
            </a:lvl1pPr>
            <a:lvl2pPr marL="640080" indent="-182880" algn="l" rtl="0" eaLnBrk="0" fontAlgn="base" hangingPunct="0">
              <a:spcBef>
                <a:spcPts val="0"/>
              </a:spcBef>
              <a:spcAft>
                <a:spcPts val="1000"/>
              </a:spcAft>
              <a:buClr>
                <a:schemeClr val="tx2"/>
              </a:buClr>
              <a:buFont typeface="Wingdings" panose="05000000000000000000" pitchFamily="2" charset="2"/>
              <a:buChar char="§"/>
              <a:defRPr sz="1600">
                <a:solidFill>
                  <a:schemeClr val="tx1"/>
                </a:solidFill>
                <a:latin typeface="+mn-lt"/>
              </a:defRPr>
            </a:lvl2pPr>
            <a:lvl3pPr marL="1097280" indent="-182880" algn="l" rtl="0" eaLnBrk="0" fontAlgn="base" hangingPunct="0">
              <a:spcBef>
                <a:spcPts val="0"/>
              </a:spcBef>
              <a:spcAft>
                <a:spcPts val="1000"/>
              </a:spcAft>
              <a:buClr>
                <a:schemeClr val="tx2"/>
              </a:buClr>
              <a:buFont typeface="Wingdings" panose="05000000000000000000" pitchFamily="2" charset="2"/>
              <a:buChar char="§"/>
              <a:defRPr sz="1600">
                <a:solidFill>
                  <a:schemeClr val="tx1"/>
                </a:solidFill>
                <a:latin typeface="+mn-lt"/>
              </a:defRPr>
            </a:lvl3pPr>
            <a:lvl4pPr marL="1600200" indent="-228600" algn="l" rtl="0" eaLnBrk="0" fontAlgn="base" hangingPunct="0">
              <a:spcBef>
                <a:spcPts val="0"/>
              </a:spcBef>
              <a:spcAft>
                <a:spcPts val="1000"/>
              </a:spcAft>
              <a:buClr>
                <a:schemeClr val="tx2"/>
              </a:buClr>
              <a:buFont typeface="Wingdings" panose="05000000000000000000" pitchFamily="2" charset="2"/>
              <a:buChar char="§"/>
              <a:defRPr sz="1600">
                <a:solidFill>
                  <a:schemeClr val="tx1"/>
                </a:solidFill>
                <a:latin typeface="+mn-lt"/>
              </a:defRPr>
            </a:lvl4pPr>
            <a:lvl5pPr marL="2057400" indent="-228600" algn="l" rtl="0" eaLnBrk="0" fontAlgn="base" hangingPunct="0">
              <a:spcBef>
                <a:spcPts val="0"/>
              </a:spcBef>
              <a:spcAft>
                <a:spcPts val="1000"/>
              </a:spcAft>
              <a:buClr>
                <a:schemeClr val="tx2"/>
              </a:buClr>
              <a:buFont typeface="Wingdings" panose="05000000000000000000" pitchFamily="2" charset="2"/>
              <a:buChar char="§"/>
              <a:defRPr sz="1600">
                <a:solidFill>
                  <a:schemeClr val="tx1"/>
                </a:solidFill>
                <a:latin typeface="+mn-lt"/>
              </a:defRPr>
            </a:lvl5pPr>
            <a:lvl6pPr marL="2514600" indent="-228600" algn="l" rtl="0" fontAlgn="base">
              <a:spcBef>
                <a:spcPct val="20000"/>
              </a:spcBef>
              <a:spcAft>
                <a:spcPct val="0"/>
              </a:spcAft>
              <a:buClr>
                <a:schemeClr val="tx2"/>
              </a:buClr>
              <a:buFont typeface="Wingdings" charset="2"/>
              <a:buChar char="§"/>
              <a:defRPr sz="1400">
                <a:solidFill>
                  <a:schemeClr val="tx1"/>
                </a:solidFill>
                <a:latin typeface="+mn-lt"/>
              </a:defRPr>
            </a:lvl6pPr>
            <a:lvl7pPr marL="2971800" indent="-228600" algn="l" rtl="0" fontAlgn="base">
              <a:spcBef>
                <a:spcPct val="20000"/>
              </a:spcBef>
              <a:spcAft>
                <a:spcPct val="0"/>
              </a:spcAft>
              <a:buClr>
                <a:schemeClr val="tx2"/>
              </a:buClr>
              <a:buFont typeface="Wingdings" charset="2"/>
              <a:buChar char="§"/>
              <a:defRPr sz="1400">
                <a:solidFill>
                  <a:schemeClr val="tx1"/>
                </a:solidFill>
                <a:latin typeface="+mn-lt"/>
              </a:defRPr>
            </a:lvl7pPr>
            <a:lvl8pPr marL="3429000" indent="-228600" algn="l" rtl="0" fontAlgn="base">
              <a:spcBef>
                <a:spcPct val="20000"/>
              </a:spcBef>
              <a:spcAft>
                <a:spcPct val="0"/>
              </a:spcAft>
              <a:buClr>
                <a:schemeClr val="tx2"/>
              </a:buClr>
              <a:buFont typeface="Wingdings" charset="2"/>
              <a:buChar char="§"/>
              <a:defRPr sz="1400">
                <a:solidFill>
                  <a:schemeClr val="tx1"/>
                </a:solidFill>
                <a:latin typeface="+mn-lt"/>
              </a:defRPr>
            </a:lvl8pPr>
            <a:lvl9pPr marL="3886200" indent="-228600" algn="l" rtl="0" fontAlgn="base">
              <a:spcBef>
                <a:spcPct val="20000"/>
              </a:spcBef>
              <a:spcAft>
                <a:spcPct val="0"/>
              </a:spcAft>
              <a:buClr>
                <a:schemeClr val="tx2"/>
              </a:buClr>
              <a:buFont typeface="Wingdings" charset="2"/>
              <a:buChar char="§"/>
              <a:defRPr sz="1400">
                <a:solidFill>
                  <a:schemeClr val="tx1"/>
                </a:solidFill>
                <a:latin typeface="+mn-lt"/>
              </a:defRPr>
            </a:lvl9pPr>
          </a:lstStyle>
          <a:p>
            <a:pPr marL="0" indent="0">
              <a:buNone/>
            </a:pPr>
            <a:r>
              <a:rPr lang="en-US" sz="2400" b="1" dirty="0">
                <a:solidFill>
                  <a:schemeClr val="tx2"/>
                </a:solidFill>
              </a:rPr>
              <a:t>How It Feels</a:t>
            </a:r>
            <a:br>
              <a:rPr lang="en-US" b="1" dirty="0"/>
            </a:br>
            <a:r>
              <a:rPr lang="en-US" sz="1400" b="1" dirty="0"/>
              <a:t>Our Employee Experience</a:t>
            </a:r>
            <a:endParaRPr lang="en-US" sz="1400" dirty="0"/>
          </a:p>
          <a:p>
            <a:pPr marL="0" indent="0">
              <a:lnSpc>
                <a:spcPts val="1400"/>
              </a:lnSpc>
              <a:buNone/>
            </a:pPr>
            <a:r>
              <a:rPr lang="en-US" sz="1200" dirty="0"/>
              <a:t>There’s something truly special about working at Nordson. You’ll feel it in the </a:t>
            </a:r>
            <a:br>
              <a:rPr lang="en-US" sz="1200" dirty="0"/>
            </a:br>
            <a:r>
              <a:rPr lang="en-US" sz="1200" dirty="0"/>
              <a:t>way ideas are encouraged, how we support each other and the difference </a:t>
            </a:r>
            <a:br>
              <a:rPr lang="en-US" sz="1200" dirty="0"/>
            </a:br>
            <a:r>
              <a:rPr lang="en-US" sz="1200" dirty="0"/>
              <a:t>we make together. </a:t>
            </a:r>
          </a:p>
        </p:txBody>
      </p:sp>
      <p:sp>
        <p:nvSpPr>
          <p:cNvPr id="6" name="Content Placeholder 1">
            <a:extLst>
              <a:ext uri="{FF2B5EF4-FFF2-40B4-BE49-F238E27FC236}">
                <a16:creationId xmlns:a16="http://schemas.microsoft.com/office/drawing/2014/main" id="{57928D98-C878-C25A-2A87-D9D73B3D027E}"/>
              </a:ext>
            </a:extLst>
          </p:cNvPr>
          <p:cNvSpPr txBox="1">
            <a:spLocks/>
          </p:cNvSpPr>
          <p:nvPr/>
        </p:nvSpPr>
        <p:spPr>
          <a:xfrm>
            <a:off x="609600" y="2499360"/>
            <a:ext cx="10972800" cy="875040"/>
          </a:xfrm>
          <a:prstGeom prst="rect">
            <a:avLst/>
          </a:prstGeom>
        </p:spPr>
        <p:txBody>
          <a:bodyPr/>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mn-lt"/>
              </a:defRPr>
            </a:lvl5pPr>
            <a:lvl6pPr marL="2514600" indent="-228600" algn="l" rtl="0" fontAlgn="base">
              <a:spcBef>
                <a:spcPct val="20000"/>
              </a:spcBef>
              <a:spcAft>
                <a:spcPct val="0"/>
              </a:spcAft>
              <a:buClr>
                <a:schemeClr val="tx2"/>
              </a:buClr>
              <a:buFont typeface="Wingdings" charset="2"/>
              <a:buChar char="§"/>
              <a:defRPr sz="1400">
                <a:solidFill>
                  <a:schemeClr val="tx1"/>
                </a:solidFill>
                <a:latin typeface="+mn-lt"/>
              </a:defRPr>
            </a:lvl6pPr>
            <a:lvl7pPr marL="2971800" indent="-228600" algn="l" rtl="0" fontAlgn="base">
              <a:spcBef>
                <a:spcPct val="20000"/>
              </a:spcBef>
              <a:spcAft>
                <a:spcPct val="0"/>
              </a:spcAft>
              <a:buClr>
                <a:schemeClr val="tx2"/>
              </a:buClr>
              <a:buFont typeface="Wingdings" charset="2"/>
              <a:buChar char="§"/>
              <a:defRPr sz="1400">
                <a:solidFill>
                  <a:schemeClr val="tx1"/>
                </a:solidFill>
                <a:latin typeface="+mn-lt"/>
              </a:defRPr>
            </a:lvl7pPr>
            <a:lvl8pPr marL="3429000" indent="-228600" algn="l" rtl="0" fontAlgn="base">
              <a:spcBef>
                <a:spcPct val="20000"/>
              </a:spcBef>
              <a:spcAft>
                <a:spcPct val="0"/>
              </a:spcAft>
              <a:buClr>
                <a:schemeClr val="tx2"/>
              </a:buClr>
              <a:buFont typeface="Wingdings" charset="2"/>
              <a:buChar char="§"/>
              <a:defRPr sz="1400">
                <a:solidFill>
                  <a:schemeClr val="tx1"/>
                </a:solidFill>
                <a:latin typeface="+mn-lt"/>
              </a:defRPr>
            </a:lvl8pPr>
            <a:lvl9pPr marL="3886200" indent="-228600" algn="l" rtl="0" fontAlgn="base">
              <a:spcBef>
                <a:spcPct val="20000"/>
              </a:spcBef>
              <a:spcAft>
                <a:spcPct val="0"/>
              </a:spcAft>
              <a:buClr>
                <a:schemeClr val="tx2"/>
              </a:buClr>
              <a:buFont typeface="Wingdings" charset="2"/>
              <a:buChar char="§"/>
              <a:defRPr sz="1400">
                <a:solidFill>
                  <a:schemeClr val="tx1"/>
                </a:solidFill>
                <a:latin typeface="+mn-lt"/>
              </a:defRPr>
            </a:lvl9pPr>
          </a:lstStyle>
          <a:p>
            <a:pPr marL="0" indent="0" algn="ctr">
              <a:buFont typeface="Wingdings" panose="05000000000000000000" pitchFamily="2" charset="2"/>
              <a:buNone/>
            </a:pPr>
            <a:r>
              <a:rPr lang="en-US" sz="1800" kern="0" dirty="0"/>
              <a:t>Our unique culture is built around people, not just the work we do. Life at Nordson is about empowering possibilities, building connections and finding purpose in every step of the journey.</a:t>
            </a:r>
          </a:p>
        </p:txBody>
      </p:sp>
    </p:spTree>
    <p:extLst>
      <p:ext uri="{BB962C8B-B14F-4D97-AF65-F5344CB8AC3E}">
        <p14:creationId xmlns:p14="http://schemas.microsoft.com/office/powerpoint/2010/main" val="1108801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5BD2025C-E35A-4F0A-4C0D-543884E926A9}"/>
              </a:ext>
            </a:extLst>
          </p:cNvPr>
          <p:cNvSpPr/>
          <p:nvPr/>
        </p:nvSpPr>
        <p:spPr>
          <a:xfrm>
            <a:off x="6172200" y="3337560"/>
            <a:ext cx="2514600" cy="2286000"/>
          </a:xfrm>
          <a:prstGeom prst="roundRect">
            <a:avLst>
              <a:gd name="adj" fmla="val 4142"/>
            </a:avLst>
          </a:prstGeom>
          <a:gradFill>
            <a:gsLst>
              <a:gs pos="20000">
                <a:srgbClr val="AFD9EE"/>
              </a:gs>
              <a:gs pos="100000">
                <a:srgbClr val="D9F0F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23FA083F-0726-67C6-0637-296B5CFC7EDA}"/>
              </a:ext>
            </a:extLst>
          </p:cNvPr>
          <p:cNvSpPr/>
          <p:nvPr/>
        </p:nvSpPr>
        <p:spPr>
          <a:xfrm>
            <a:off x="3509211" y="3337560"/>
            <a:ext cx="2514600" cy="2286000"/>
          </a:xfrm>
          <a:prstGeom prst="roundRect">
            <a:avLst>
              <a:gd name="adj" fmla="val 4142"/>
            </a:avLst>
          </a:prstGeom>
          <a:gradFill>
            <a:gsLst>
              <a:gs pos="20000">
                <a:srgbClr val="AFD9EE"/>
              </a:gs>
              <a:gs pos="100000">
                <a:srgbClr val="D9F0F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336C23BA-BA11-5149-2558-EBAE537DAE06}"/>
              </a:ext>
            </a:extLst>
          </p:cNvPr>
          <p:cNvSpPr/>
          <p:nvPr/>
        </p:nvSpPr>
        <p:spPr>
          <a:xfrm>
            <a:off x="8835189" y="3337560"/>
            <a:ext cx="2514600" cy="2286000"/>
          </a:xfrm>
          <a:prstGeom prst="roundRect">
            <a:avLst>
              <a:gd name="adj" fmla="val 4142"/>
            </a:avLst>
          </a:prstGeom>
          <a:gradFill>
            <a:gsLst>
              <a:gs pos="20000">
                <a:srgbClr val="AFD9EE"/>
              </a:gs>
              <a:gs pos="100000">
                <a:srgbClr val="D9F0F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62BBEB28-0A5D-C638-84AA-FF8804226C1B}"/>
              </a:ext>
            </a:extLst>
          </p:cNvPr>
          <p:cNvSpPr/>
          <p:nvPr/>
        </p:nvSpPr>
        <p:spPr>
          <a:xfrm>
            <a:off x="838200" y="3337560"/>
            <a:ext cx="2514600" cy="2286000"/>
          </a:xfrm>
          <a:prstGeom prst="roundRect">
            <a:avLst>
              <a:gd name="adj" fmla="val 4142"/>
            </a:avLst>
          </a:prstGeom>
          <a:gradFill>
            <a:gsLst>
              <a:gs pos="20000">
                <a:srgbClr val="AFD9EE"/>
              </a:gs>
              <a:gs pos="100000">
                <a:srgbClr val="D9F0F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46C734C7-D9D1-07EF-C503-0D7D60C7E0C1}"/>
              </a:ext>
            </a:extLst>
          </p:cNvPr>
          <p:cNvSpPr>
            <a:spLocks noGrp="1"/>
          </p:cNvSpPr>
          <p:nvPr>
            <p:ph type="sldNum" sz="quarter" idx="10"/>
          </p:nvPr>
        </p:nvSpPr>
        <p:spPr/>
        <p:txBody>
          <a:bodyPr/>
          <a:lstStyle/>
          <a:p>
            <a:pPr>
              <a:defRPr/>
            </a:pPr>
            <a:fld id="{52C00028-3FDF-461E-B8C0-FEDA6C7BD7DC}" type="slidenum">
              <a:rPr lang="en-US" smtClean="0"/>
              <a:pPr>
                <a:defRPr/>
              </a:pPr>
              <a:t>2</a:t>
            </a:fld>
            <a:endParaRPr lang="en-US" dirty="0"/>
          </a:p>
        </p:txBody>
      </p:sp>
      <p:sp>
        <p:nvSpPr>
          <p:cNvPr id="3" name="Content Placeholder 1">
            <a:extLst>
              <a:ext uri="{FF2B5EF4-FFF2-40B4-BE49-F238E27FC236}">
                <a16:creationId xmlns:a16="http://schemas.microsoft.com/office/drawing/2014/main" id="{EB727A2C-7EC2-863D-7272-403807A7E937}"/>
              </a:ext>
            </a:extLst>
          </p:cNvPr>
          <p:cNvSpPr txBox="1">
            <a:spLocks/>
          </p:cNvSpPr>
          <p:nvPr/>
        </p:nvSpPr>
        <p:spPr>
          <a:xfrm>
            <a:off x="841248" y="2377440"/>
            <a:ext cx="10515600" cy="875040"/>
          </a:xfrm>
          <a:prstGeom prst="rect">
            <a:avLst/>
          </a:prstGeom>
        </p:spPr>
        <p:txBody>
          <a:bodyPr/>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mn-lt"/>
              </a:defRPr>
            </a:lvl5pPr>
            <a:lvl6pPr marL="2514600" indent="-228600" algn="l" rtl="0" fontAlgn="base">
              <a:spcBef>
                <a:spcPct val="20000"/>
              </a:spcBef>
              <a:spcAft>
                <a:spcPct val="0"/>
              </a:spcAft>
              <a:buClr>
                <a:schemeClr val="tx2"/>
              </a:buClr>
              <a:buFont typeface="Wingdings" charset="2"/>
              <a:buChar char="§"/>
              <a:defRPr sz="1400">
                <a:solidFill>
                  <a:schemeClr val="tx1"/>
                </a:solidFill>
                <a:latin typeface="+mn-lt"/>
              </a:defRPr>
            </a:lvl6pPr>
            <a:lvl7pPr marL="2971800" indent="-228600" algn="l" rtl="0" fontAlgn="base">
              <a:spcBef>
                <a:spcPct val="20000"/>
              </a:spcBef>
              <a:spcAft>
                <a:spcPct val="0"/>
              </a:spcAft>
              <a:buClr>
                <a:schemeClr val="tx2"/>
              </a:buClr>
              <a:buFont typeface="Wingdings" charset="2"/>
              <a:buChar char="§"/>
              <a:defRPr sz="1400">
                <a:solidFill>
                  <a:schemeClr val="tx1"/>
                </a:solidFill>
                <a:latin typeface="+mn-lt"/>
              </a:defRPr>
            </a:lvl7pPr>
            <a:lvl8pPr marL="3429000" indent="-228600" algn="l" rtl="0" fontAlgn="base">
              <a:spcBef>
                <a:spcPct val="20000"/>
              </a:spcBef>
              <a:spcAft>
                <a:spcPct val="0"/>
              </a:spcAft>
              <a:buClr>
                <a:schemeClr val="tx2"/>
              </a:buClr>
              <a:buFont typeface="Wingdings" charset="2"/>
              <a:buChar char="§"/>
              <a:defRPr sz="1400">
                <a:solidFill>
                  <a:schemeClr val="tx1"/>
                </a:solidFill>
                <a:latin typeface="+mn-lt"/>
              </a:defRPr>
            </a:lvl8pPr>
            <a:lvl9pPr marL="3886200" indent="-228600" algn="l" rtl="0" fontAlgn="base">
              <a:spcBef>
                <a:spcPct val="20000"/>
              </a:spcBef>
              <a:spcAft>
                <a:spcPct val="0"/>
              </a:spcAft>
              <a:buClr>
                <a:schemeClr val="tx2"/>
              </a:buClr>
              <a:buFont typeface="Wingdings" charset="2"/>
              <a:buChar char="§"/>
              <a:defRPr sz="1400">
                <a:solidFill>
                  <a:schemeClr val="tx1"/>
                </a:solidFill>
                <a:latin typeface="+mn-lt"/>
              </a:defRPr>
            </a:lvl9pPr>
          </a:lstStyle>
          <a:p>
            <a:pPr marL="0" indent="0" algn="ctr">
              <a:buNone/>
            </a:pPr>
            <a:r>
              <a:rPr lang="en-US" sz="1800" kern="0" dirty="0"/>
              <a:t>There’s something truly special about working at Nordson. You’ll feel it in the way ideas are encouraged, how we support each other, and the difference we make together. At Nordson, we:</a:t>
            </a:r>
          </a:p>
        </p:txBody>
      </p:sp>
      <p:sp>
        <p:nvSpPr>
          <p:cNvPr id="4" name="TextBox 3">
            <a:extLst>
              <a:ext uri="{FF2B5EF4-FFF2-40B4-BE49-F238E27FC236}">
                <a16:creationId xmlns:a16="http://schemas.microsoft.com/office/drawing/2014/main" id="{5B8E06F3-3D3C-C5DE-246B-D94F316479DC}"/>
              </a:ext>
            </a:extLst>
          </p:cNvPr>
          <p:cNvSpPr txBox="1"/>
          <p:nvPr/>
        </p:nvSpPr>
        <p:spPr>
          <a:xfrm>
            <a:off x="841248" y="3520440"/>
            <a:ext cx="2514600" cy="914400"/>
          </a:xfrm>
          <a:prstGeom prst="rect">
            <a:avLst/>
          </a:prstGeom>
          <a:noFill/>
        </p:spPr>
        <p:txBody>
          <a:bodyPr wrap="square" rtlCol="0" anchor="t" anchorCtr="0">
            <a:noAutofit/>
          </a:bodyPr>
          <a:lstStyle/>
          <a:p>
            <a:pPr algn="ctr">
              <a:lnSpc>
                <a:spcPts val="2000"/>
              </a:lnSpc>
            </a:pPr>
            <a:r>
              <a:rPr lang="en-US" dirty="0">
                <a:solidFill>
                  <a:schemeClr val="tx2"/>
                </a:solidFill>
              </a:rPr>
              <a:t>Fuel an </a:t>
            </a:r>
            <a:r>
              <a:rPr lang="en-US" b="1" dirty="0">
                <a:solidFill>
                  <a:schemeClr val="tx2"/>
                </a:solidFill>
              </a:rPr>
              <a:t>entrepreneurial </a:t>
            </a:r>
            <a:br>
              <a:rPr lang="en-US" b="1" dirty="0">
                <a:solidFill>
                  <a:schemeClr val="tx2"/>
                </a:solidFill>
              </a:rPr>
            </a:br>
            <a:r>
              <a:rPr lang="en-US" b="1" dirty="0">
                <a:solidFill>
                  <a:schemeClr val="tx2"/>
                </a:solidFill>
              </a:rPr>
              <a:t>spirit</a:t>
            </a:r>
          </a:p>
        </p:txBody>
      </p:sp>
      <p:sp>
        <p:nvSpPr>
          <p:cNvPr id="7" name="TextBox 6">
            <a:extLst>
              <a:ext uri="{FF2B5EF4-FFF2-40B4-BE49-F238E27FC236}">
                <a16:creationId xmlns:a16="http://schemas.microsoft.com/office/drawing/2014/main" id="{7E5A6405-4E78-9692-FB5B-4E968C535C68}"/>
              </a:ext>
            </a:extLst>
          </p:cNvPr>
          <p:cNvSpPr txBox="1"/>
          <p:nvPr/>
        </p:nvSpPr>
        <p:spPr>
          <a:xfrm>
            <a:off x="3501189" y="3520440"/>
            <a:ext cx="2514600" cy="914400"/>
          </a:xfrm>
          <a:prstGeom prst="rect">
            <a:avLst/>
          </a:prstGeom>
          <a:noFill/>
        </p:spPr>
        <p:txBody>
          <a:bodyPr wrap="square" rtlCol="0" anchor="t" anchorCtr="0">
            <a:noAutofit/>
          </a:bodyPr>
          <a:lstStyle/>
          <a:p>
            <a:pPr algn="ctr">
              <a:lnSpc>
                <a:spcPts val="2000"/>
              </a:lnSpc>
            </a:pPr>
            <a:r>
              <a:rPr lang="en-US" dirty="0">
                <a:solidFill>
                  <a:schemeClr val="tx2"/>
                </a:solidFill>
              </a:rPr>
              <a:t>Provide </a:t>
            </a:r>
            <a:br>
              <a:rPr lang="en-US" dirty="0">
                <a:solidFill>
                  <a:schemeClr val="tx2"/>
                </a:solidFill>
              </a:rPr>
            </a:br>
            <a:r>
              <a:rPr lang="en-US" b="1" dirty="0">
                <a:solidFill>
                  <a:schemeClr val="tx2"/>
                </a:solidFill>
              </a:rPr>
              <a:t>opportunity</a:t>
            </a:r>
            <a:r>
              <a:rPr lang="en-US" dirty="0">
                <a:solidFill>
                  <a:schemeClr val="tx2"/>
                </a:solidFill>
              </a:rPr>
              <a:t> for growth</a:t>
            </a:r>
          </a:p>
        </p:txBody>
      </p:sp>
      <p:sp>
        <p:nvSpPr>
          <p:cNvPr id="8" name="TextBox 7">
            <a:extLst>
              <a:ext uri="{FF2B5EF4-FFF2-40B4-BE49-F238E27FC236}">
                <a16:creationId xmlns:a16="http://schemas.microsoft.com/office/drawing/2014/main" id="{975E4C81-E04D-0F59-F989-6E339B3DDCA0}"/>
              </a:ext>
            </a:extLst>
          </p:cNvPr>
          <p:cNvSpPr txBox="1"/>
          <p:nvPr/>
        </p:nvSpPr>
        <p:spPr>
          <a:xfrm>
            <a:off x="6180222" y="3520440"/>
            <a:ext cx="2506578" cy="914400"/>
          </a:xfrm>
          <a:prstGeom prst="rect">
            <a:avLst/>
          </a:prstGeom>
          <a:noFill/>
        </p:spPr>
        <p:txBody>
          <a:bodyPr wrap="square" rtlCol="0" anchor="t" anchorCtr="0">
            <a:noAutofit/>
          </a:bodyPr>
          <a:lstStyle/>
          <a:p>
            <a:pPr algn="ctr">
              <a:lnSpc>
                <a:spcPts val="2000"/>
              </a:lnSpc>
            </a:pPr>
            <a:r>
              <a:rPr lang="en-US" dirty="0">
                <a:solidFill>
                  <a:schemeClr val="tx2"/>
                </a:solidFill>
              </a:rPr>
              <a:t>Encourage </a:t>
            </a:r>
            <a:r>
              <a:rPr lang="en-US" b="1" dirty="0">
                <a:solidFill>
                  <a:schemeClr val="tx2"/>
                </a:solidFill>
              </a:rPr>
              <a:t>connection</a:t>
            </a:r>
            <a:r>
              <a:rPr lang="en-US" dirty="0">
                <a:solidFill>
                  <a:schemeClr val="tx2"/>
                </a:solidFill>
              </a:rPr>
              <a:t> with others</a:t>
            </a:r>
          </a:p>
        </p:txBody>
      </p:sp>
      <p:sp>
        <p:nvSpPr>
          <p:cNvPr id="9" name="TextBox 8">
            <a:extLst>
              <a:ext uri="{FF2B5EF4-FFF2-40B4-BE49-F238E27FC236}">
                <a16:creationId xmlns:a16="http://schemas.microsoft.com/office/drawing/2014/main" id="{4EA1FD8F-B382-57A2-B49D-B90CD229C5C4}"/>
              </a:ext>
            </a:extLst>
          </p:cNvPr>
          <p:cNvSpPr txBox="1"/>
          <p:nvPr/>
        </p:nvSpPr>
        <p:spPr>
          <a:xfrm>
            <a:off x="8843211" y="3520440"/>
            <a:ext cx="2514600" cy="914400"/>
          </a:xfrm>
          <a:prstGeom prst="rect">
            <a:avLst/>
          </a:prstGeom>
          <a:noFill/>
        </p:spPr>
        <p:txBody>
          <a:bodyPr wrap="square" rtlCol="0" anchor="t" anchorCtr="0">
            <a:noAutofit/>
          </a:bodyPr>
          <a:lstStyle/>
          <a:p>
            <a:pPr algn="ctr">
              <a:lnSpc>
                <a:spcPts val="2000"/>
              </a:lnSpc>
            </a:pPr>
            <a:r>
              <a:rPr lang="en-US" dirty="0">
                <a:solidFill>
                  <a:schemeClr val="tx2"/>
                </a:solidFill>
              </a:rPr>
              <a:t>Make </a:t>
            </a:r>
            <a:br>
              <a:rPr lang="en-US" dirty="0">
                <a:solidFill>
                  <a:schemeClr val="tx2"/>
                </a:solidFill>
              </a:rPr>
            </a:br>
            <a:r>
              <a:rPr lang="en-US" dirty="0">
                <a:solidFill>
                  <a:schemeClr val="tx2"/>
                </a:solidFill>
              </a:rPr>
              <a:t>a </a:t>
            </a:r>
            <a:r>
              <a:rPr lang="en-US" b="1" dirty="0">
                <a:solidFill>
                  <a:schemeClr val="tx2"/>
                </a:solidFill>
              </a:rPr>
              <a:t>positive </a:t>
            </a:r>
            <a:br>
              <a:rPr lang="en-US" b="1" dirty="0">
                <a:solidFill>
                  <a:schemeClr val="tx2"/>
                </a:solidFill>
              </a:rPr>
            </a:br>
            <a:r>
              <a:rPr lang="en-US" b="1" dirty="0">
                <a:solidFill>
                  <a:schemeClr val="tx2"/>
                </a:solidFill>
              </a:rPr>
              <a:t>impact </a:t>
            </a:r>
          </a:p>
        </p:txBody>
      </p:sp>
      <p:sp>
        <p:nvSpPr>
          <p:cNvPr id="5" name="TextBox 4">
            <a:extLst>
              <a:ext uri="{FF2B5EF4-FFF2-40B4-BE49-F238E27FC236}">
                <a16:creationId xmlns:a16="http://schemas.microsoft.com/office/drawing/2014/main" id="{BD3618F7-87ED-4253-406E-5DEC40CB2567}"/>
              </a:ext>
            </a:extLst>
          </p:cNvPr>
          <p:cNvSpPr txBox="1"/>
          <p:nvPr/>
        </p:nvSpPr>
        <p:spPr>
          <a:xfrm>
            <a:off x="1021077" y="4434840"/>
            <a:ext cx="2148840" cy="1325880"/>
          </a:xfrm>
          <a:prstGeom prst="rect">
            <a:avLst/>
          </a:prstGeom>
          <a:noFill/>
        </p:spPr>
        <p:txBody>
          <a:bodyPr wrap="square" rtlCol="0" anchor="t" anchorCtr="0">
            <a:noAutofit/>
          </a:bodyPr>
          <a:lstStyle/>
          <a:p>
            <a:pPr algn="ctr">
              <a:lnSpc>
                <a:spcPts val="1400"/>
              </a:lnSpc>
              <a:buClr>
                <a:schemeClr val="tx2"/>
              </a:buClr>
            </a:pPr>
            <a:r>
              <a:rPr lang="en-US" sz="1200" dirty="0"/>
              <a:t>Nordson employees are results-oriented and are empowered to make choices with an owner mindset. </a:t>
            </a:r>
          </a:p>
        </p:txBody>
      </p:sp>
      <p:sp>
        <p:nvSpPr>
          <p:cNvPr id="6" name="TextBox 5">
            <a:extLst>
              <a:ext uri="{FF2B5EF4-FFF2-40B4-BE49-F238E27FC236}">
                <a16:creationId xmlns:a16="http://schemas.microsoft.com/office/drawing/2014/main" id="{A51DC731-2733-57B2-B84E-BD1C6CB4BF7F}"/>
              </a:ext>
            </a:extLst>
          </p:cNvPr>
          <p:cNvSpPr txBox="1"/>
          <p:nvPr/>
        </p:nvSpPr>
        <p:spPr>
          <a:xfrm>
            <a:off x="3692091" y="4434840"/>
            <a:ext cx="2148840" cy="1325880"/>
          </a:xfrm>
          <a:prstGeom prst="rect">
            <a:avLst/>
          </a:prstGeom>
          <a:noFill/>
        </p:spPr>
        <p:txBody>
          <a:bodyPr wrap="square" rtlCol="0" anchor="t" anchorCtr="0">
            <a:noAutofit/>
          </a:bodyPr>
          <a:lstStyle/>
          <a:p>
            <a:pPr algn="ctr">
              <a:lnSpc>
                <a:spcPts val="1400"/>
              </a:lnSpc>
              <a:buClr>
                <a:schemeClr val="tx2"/>
              </a:buClr>
            </a:pPr>
            <a:r>
              <a:rPr lang="en-US" sz="1200" dirty="0"/>
              <a:t>We are a growing </a:t>
            </a:r>
            <a:br>
              <a:rPr lang="en-US" sz="1200" dirty="0"/>
            </a:br>
            <a:r>
              <a:rPr lang="en-US" sz="1200" dirty="0"/>
              <a:t>organization, and our future is bright and dynamic. We invest in our employees by offering career growth.</a:t>
            </a:r>
          </a:p>
        </p:txBody>
      </p:sp>
      <p:sp>
        <p:nvSpPr>
          <p:cNvPr id="14" name="TextBox 13">
            <a:extLst>
              <a:ext uri="{FF2B5EF4-FFF2-40B4-BE49-F238E27FC236}">
                <a16:creationId xmlns:a16="http://schemas.microsoft.com/office/drawing/2014/main" id="{56B195F2-BDA3-EDF9-7D55-6479B762285C}"/>
              </a:ext>
            </a:extLst>
          </p:cNvPr>
          <p:cNvSpPr txBox="1"/>
          <p:nvPr/>
        </p:nvSpPr>
        <p:spPr>
          <a:xfrm>
            <a:off x="6351071" y="4434840"/>
            <a:ext cx="2148840" cy="1325880"/>
          </a:xfrm>
          <a:prstGeom prst="rect">
            <a:avLst/>
          </a:prstGeom>
          <a:noFill/>
        </p:spPr>
        <p:txBody>
          <a:bodyPr wrap="square" rtlCol="0" anchor="t" anchorCtr="0">
            <a:noAutofit/>
          </a:bodyPr>
          <a:lstStyle/>
          <a:p>
            <a:pPr algn="ctr">
              <a:lnSpc>
                <a:spcPts val="1400"/>
              </a:lnSpc>
              <a:buClr>
                <a:schemeClr val="tx2"/>
              </a:buClr>
            </a:pPr>
            <a:r>
              <a:rPr lang="en-US" sz="1200" dirty="0"/>
              <a:t>Our employees across the globe thrive on relationships and collaboration, with customers and with each other. </a:t>
            </a:r>
          </a:p>
        </p:txBody>
      </p:sp>
      <p:sp>
        <p:nvSpPr>
          <p:cNvPr id="15" name="TextBox 14">
            <a:extLst>
              <a:ext uri="{FF2B5EF4-FFF2-40B4-BE49-F238E27FC236}">
                <a16:creationId xmlns:a16="http://schemas.microsoft.com/office/drawing/2014/main" id="{D4C29C80-9993-1121-9771-5DEAC02B167D}"/>
              </a:ext>
            </a:extLst>
          </p:cNvPr>
          <p:cNvSpPr txBox="1"/>
          <p:nvPr/>
        </p:nvSpPr>
        <p:spPr>
          <a:xfrm>
            <a:off x="9022085" y="4434840"/>
            <a:ext cx="2148840" cy="1325880"/>
          </a:xfrm>
          <a:prstGeom prst="rect">
            <a:avLst/>
          </a:prstGeom>
          <a:noFill/>
        </p:spPr>
        <p:txBody>
          <a:bodyPr wrap="square" rtlCol="0" anchor="t" anchorCtr="0">
            <a:noAutofit/>
          </a:bodyPr>
          <a:lstStyle/>
          <a:p>
            <a:pPr algn="ctr">
              <a:lnSpc>
                <a:spcPts val="1400"/>
              </a:lnSpc>
              <a:buClr>
                <a:schemeClr val="tx2"/>
              </a:buClr>
            </a:pPr>
            <a:r>
              <a:rPr lang="en-US" sz="1200" dirty="0"/>
              <a:t>With an innovative mindset, </a:t>
            </a:r>
          </a:p>
          <a:p>
            <a:pPr algn="ctr">
              <a:lnSpc>
                <a:spcPts val="1400"/>
              </a:lnSpc>
              <a:buClr>
                <a:schemeClr val="tx2"/>
              </a:buClr>
            </a:pPr>
            <a:r>
              <a:rPr lang="en-US" sz="1200" dirty="0"/>
              <a:t>we create products and </a:t>
            </a:r>
          </a:p>
          <a:p>
            <a:pPr algn="ctr">
              <a:lnSpc>
                <a:spcPts val="1400"/>
              </a:lnSpc>
              <a:buClr>
                <a:schemeClr val="tx2"/>
              </a:buClr>
            </a:pPr>
            <a:r>
              <a:rPr lang="en-US" sz="1200" dirty="0"/>
              <a:t>technologies that impact everyday life. We positively impact the communities in which we operate.</a:t>
            </a:r>
          </a:p>
        </p:txBody>
      </p:sp>
    </p:spTree>
    <p:extLst>
      <p:ext uri="{BB962C8B-B14F-4D97-AF65-F5344CB8AC3E}">
        <p14:creationId xmlns:p14="http://schemas.microsoft.com/office/powerpoint/2010/main" val="3218189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ADCE45-F341-D682-58A1-CF7E13255ACB}"/>
              </a:ext>
            </a:extLst>
          </p:cNvPr>
          <p:cNvSpPr>
            <a:spLocks noGrp="1"/>
          </p:cNvSpPr>
          <p:nvPr>
            <p:ph type="sldNum" sz="quarter" idx="10"/>
          </p:nvPr>
        </p:nvSpPr>
        <p:spPr>
          <a:xfrm>
            <a:off x="1588" y="5836920"/>
            <a:ext cx="508000" cy="381000"/>
          </a:xfrm>
        </p:spPr>
        <p:txBody>
          <a:bodyPr/>
          <a:lstStyle/>
          <a:p>
            <a:pPr>
              <a:defRPr/>
            </a:pPr>
            <a:fld id="{52C00028-3FDF-461E-B8C0-FEDA6C7BD7DC}" type="slidenum">
              <a:rPr lang="en-US" smtClean="0"/>
              <a:pPr>
                <a:defRPr/>
              </a:pPr>
              <a:t>3</a:t>
            </a:fld>
            <a:endParaRPr lang="en-US" dirty="0"/>
          </a:p>
        </p:txBody>
      </p:sp>
      <p:sp>
        <p:nvSpPr>
          <p:cNvPr id="3" name="Rounded Rectangle 2">
            <a:extLst>
              <a:ext uri="{FF2B5EF4-FFF2-40B4-BE49-F238E27FC236}">
                <a16:creationId xmlns:a16="http://schemas.microsoft.com/office/drawing/2014/main" id="{A5BA96C9-ACF3-5309-5AF2-B7C5C8F60928}"/>
              </a:ext>
            </a:extLst>
          </p:cNvPr>
          <p:cNvSpPr/>
          <p:nvPr/>
        </p:nvSpPr>
        <p:spPr>
          <a:xfrm>
            <a:off x="5105400" y="3337560"/>
            <a:ext cx="1965960" cy="2286000"/>
          </a:xfrm>
          <a:prstGeom prst="roundRect">
            <a:avLst>
              <a:gd name="adj" fmla="val 4142"/>
            </a:avLst>
          </a:prstGeom>
          <a:gradFill>
            <a:gsLst>
              <a:gs pos="20000">
                <a:srgbClr val="AFD9EE"/>
              </a:gs>
              <a:gs pos="100000">
                <a:srgbClr val="D9F0F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5A84E3DA-E783-4387-9C71-3C26FCB66E87}"/>
              </a:ext>
            </a:extLst>
          </p:cNvPr>
          <p:cNvSpPr/>
          <p:nvPr/>
        </p:nvSpPr>
        <p:spPr>
          <a:xfrm>
            <a:off x="2971800" y="3337560"/>
            <a:ext cx="1965960" cy="2286000"/>
          </a:xfrm>
          <a:prstGeom prst="roundRect">
            <a:avLst>
              <a:gd name="adj" fmla="val 4142"/>
            </a:avLst>
          </a:prstGeom>
          <a:gradFill>
            <a:gsLst>
              <a:gs pos="20000">
                <a:srgbClr val="AFD9EE"/>
              </a:gs>
              <a:gs pos="100000">
                <a:srgbClr val="D9F0F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5DE44D7C-14C0-4C86-74BF-B3853AFC6E4E}"/>
              </a:ext>
            </a:extLst>
          </p:cNvPr>
          <p:cNvSpPr/>
          <p:nvPr/>
        </p:nvSpPr>
        <p:spPr>
          <a:xfrm>
            <a:off x="7239000" y="3337560"/>
            <a:ext cx="1965960" cy="2286000"/>
          </a:xfrm>
          <a:prstGeom prst="roundRect">
            <a:avLst>
              <a:gd name="adj" fmla="val 4142"/>
            </a:avLst>
          </a:prstGeom>
          <a:gradFill>
            <a:gsLst>
              <a:gs pos="20000">
                <a:srgbClr val="AFD9EE"/>
              </a:gs>
              <a:gs pos="100000">
                <a:srgbClr val="D9F0F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B0339F95-BA78-C09A-721E-481646238568}"/>
              </a:ext>
            </a:extLst>
          </p:cNvPr>
          <p:cNvSpPr/>
          <p:nvPr/>
        </p:nvSpPr>
        <p:spPr>
          <a:xfrm>
            <a:off x="838200" y="3337560"/>
            <a:ext cx="1965960" cy="2286000"/>
          </a:xfrm>
          <a:prstGeom prst="roundRect">
            <a:avLst>
              <a:gd name="adj" fmla="val 4142"/>
            </a:avLst>
          </a:prstGeom>
          <a:gradFill>
            <a:gsLst>
              <a:gs pos="20000">
                <a:srgbClr val="AFD9EE"/>
              </a:gs>
              <a:gs pos="100000">
                <a:srgbClr val="D9F0F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1">
            <a:extLst>
              <a:ext uri="{FF2B5EF4-FFF2-40B4-BE49-F238E27FC236}">
                <a16:creationId xmlns:a16="http://schemas.microsoft.com/office/drawing/2014/main" id="{5A46F00E-5FBD-3B1F-0B65-B69EDEDD1BDE}"/>
              </a:ext>
            </a:extLst>
          </p:cNvPr>
          <p:cNvSpPr txBox="1">
            <a:spLocks/>
          </p:cNvSpPr>
          <p:nvPr/>
        </p:nvSpPr>
        <p:spPr>
          <a:xfrm>
            <a:off x="838200" y="2377440"/>
            <a:ext cx="10515600" cy="875040"/>
          </a:xfrm>
          <a:prstGeom prst="rect">
            <a:avLst/>
          </a:prstGeom>
        </p:spPr>
        <p:txBody>
          <a:bodyPr/>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mn-lt"/>
              </a:defRPr>
            </a:lvl5pPr>
            <a:lvl6pPr marL="2514600" indent="-228600" algn="l" rtl="0" fontAlgn="base">
              <a:spcBef>
                <a:spcPct val="20000"/>
              </a:spcBef>
              <a:spcAft>
                <a:spcPct val="0"/>
              </a:spcAft>
              <a:buClr>
                <a:schemeClr val="tx2"/>
              </a:buClr>
              <a:buFont typeface="Wingdings" charset="2"/>
              <a:buChar char="§"/>
              <a:defRPr sz="1400">
                <a:solidFill>
                  <a:schemeClr val="tx1"/>
                </a:solidFill>
                <a:latin typeface="+mn-lt"/>
              </a:defRPr>
            </a:lvl6pPr>
            <a:lvl7pPr marL="2971800" indent="-228600" algn="l" rtl="0" fontAlgn="base">
              <a:spcBef>
                <a:spcPct val="20000"/>
              </a:spcBef>
              <a:spcAft>
                <a:spcPct val="0"/>
              </a:spcAft>
              <a:buClr>
                <a:schemeClr val="tx2"/>
              </a:buClr>
              <a:buFont typeface="Wingdings" charset="2"/>
              <a:buChar char="§"/>
              <a:defRPr sz="1400">
                <a:solidFill>
                  <a:schemeClr val="tx1"/>
                </a:solidFill>
                <a:latin typeface="+mn-lt"/>
              </a:defRPr>
            </a:lvl7pPr>
            <a:lvl8pPr marL="3429000" indent="-228600" algn="l" rtl="0" fontAlgn="base">
              <a:spcBef>
                <a:spcPct val="20000"/>
              </a:spcBef>
              <a:spcAft>
                <a:spcPct val="0"/>
              </a:spcAft>
              <a:buClr>
                <a:schemeClr val="tx2"/>
              </a:buClr>
              <a:buFont typeface="Wingdings" charset="2"/>
              <a:buChar char="§"/>
              <a:defRPr sz="1400">
                <a:solidFill>
                  <a:schemeClr val="tx1"/>
                </a:solidFill>
                <a:latin typeface="+mn-lt"/>
              </a:defRPr>
            </a:lvl8pPr>
            <a:lvl9pPr marL="3886200" indent="-228600" algn="l" rtl="0" fontAlgn="base">
              <a:spcBef>
                <a:spcPct val="20000"/>
              </a:spcBef>
              <a:spcAft>
                <a:spcPct val="0"/>
              </a:spcAft>
              <a:buClr>
                <a:schemeClr val="tx2"/>
              </a:buClr>
              <a:buFont typeface="Wingdings" charset="2"/>
              <a:buChar char="§"/>
              <a:defRPr sz="1400">
                <a:solidFill>
                  <a:schemeClr val="tx1"/>
                </a:solidFill>
                <a:latin typeface="+mn-lt"/>
              </a:defRPr>
            </a:lvl9pPr>
          </a:lstStyle>
          <a:p>
            <a:pPr marL="0" indent="0" algn="ctr">
              <a:buNone/>
            </a:pPr>
            <a:r>
              <a:rPr lang="en-US" sz="1800" kern="0" dirty="0"/>
              <a:t>At the heart of Nordson are core values that never waver. They guide how we treat </a:t>
            </a:r>
            <a:br>
              <a:rPr lang="en-US" sz="1800" kern="0" dirty="0"/>
            </a:br>
            <a:r>
              <a:rPr lang="en-US" sz="1800" kern="0" dirty="0"/>
              <a:t>our customers, our work, and each other. At Nordson, we:</a:t>
            </a:r>
          </a:p>
        </p:txBody>
      </p:sp>
      <p:sp>
        <p:nvSpPr>
          <p:cNvPr id="8" name="TextBox 7">
            <a:extLst>
              <a:ext uri="{FF2B5EF4-FFF2-40B4-BE49-F238E27FC236}">
                <a16:creationId xmlns:a16="http://schemas.microsoft.com/office/drawing/2014/main" id="{15B55E91-5480-A700-897D-59CCE8EDF750}"/>
              </a:ext>
            </a:extLst>
          </p:cNvPr>
          <p:cNvSpPr txBox="1"/>
          <p:nvPr/>
        </p:nvSpPr>
        <p:spPr>
          <a:xfrm>
            <a:off x="838200" y="3520440"/>
            <a:ext cx="1965960" cy="1895777"/>
          </a:xfrm>
          <a:prstGeom prst="rect">
            <a:avLst/>
          </a:prstGeom>
          <a:noFill/>
        </p:spPr>
        <p:txBody>
          <a:bodyPr wrap="square" rtlCol="0" anchor="t" anchorCtr="0">
            <a:noAutofit/>
          </a:bodyPr>
          <a:lstStyle/>
          <a:p>
            <a:pPr algn="ctr">
              <a:lnSpc>
                <a:spcPts val="2000"/>
              </a:lnSpc>
            </a:pPr>
            <a:r>
              <a:rPr lang="en-US" dirty="0">
                <a:solidFill>
                  <a:schemeClr val="tx2"/>
                </a:solidFill>
              </a:rPr>
              <a:t>Prioritize </a:t>
            </a:r>
            <a:r>
              <a:rPr lang="en-US" b="1" dirty="0">
                <a:solidFill>
                  <a:schemeClr val="tx2"/>
                </a:solidFill>
              </a:rPr>
              <a:t>customer passion</a:t>
            </a:r>
          </a:p>
        </p:txBody>
      </p:sp>
      <p:sp>
        <p:nvSpPr>
          <p:cNvPr id="9" name="TextBox 8">
            <a:extLst>
              <a:ext uri="{FF2B5EF4-FFF2-40B4-BE49-F238E27FC236}">
                <a16:creationId xmlns:a16="http://schemas.microsoft.com/office/drawing/2014/main" id="{24C9CC20-7017-83AD-1AFB-203DC331F8C4}"/>
              </a:ext>
            </a:extLst>
          </p:cNvPr>
          <p:cNvSpPr txBox="1"/>
          <p:nvPr/>
        </p:nvSpPr>
        <p:spPr>
          <a:xfrm>
            <a:off x="2971799" y="3520440"/>
            <a:ext cx="1957937" cy="1895777"/>
          </a:xfrm>
          <a:prstGeom prst="rect">
            <a:avLst/>
          </a:prstGeom>
          <a:noFill/>
        </p:spPr>
        <p:txBody>
          <a:bodyPr wrap="square" rtlCol="0" anchor="t" anchorCtr="0">
            <a:noAutofit/>
          </a:bodyPr>
          <a:lstStyle/>
          <a:p>
            <a:pPr algn="ctr">
              <a:lnSpc>
                <a:spcPts val="2000"/>
              </a:lnSpc>
            </a:pPr>
            <a:r>
              <a:rPr lang="en-US" dirty="0">
                <a:solidFill>
                  <a:schemeClr val="tx2"/>
                </a:solidFill>
              </a:rPr>
              <a:t>Bring </a:t>
            </a:r>
            <a:br>
              <a:rPr lang="en-US" dirty="0">
                <a:solidFill>
                  <a:schemeClr val="tx2"/>
                </a:solidFill>
              </a:rPr>
            </a:br>
            <a:r>
              <a:rPr lang="en-US" b="1" dirty="0">
                <a:solidFill>
                  <a:schemeClr val="tx2"/>
                </a:solidFill>
              </a:rPr>
              <a:t>energy</a:t>
            </a:r>
            <a:r>
              <a:rPr lang="en-US" dirty="0">
                <a:solidFill>
                  <a:schemeClr val="tx2"/>
                </a:solidFill>
              </a:rPr>
              <a:t> and enthusiasm</a:t>
            </a:r>
          </a:p>
        </p:txBody>
      </p:sp>
      <p:sp>
        <p:nvSpPr>
          <p:cNvPr id="10" name="TextBox 9">
            <a:extLst>
              <a:ext uri="{FF2B5EF4-FFF2-40B4-BE49-F238E27FC236}">
                <a16:creationId xmlns:a16="http://schemas.microsoft.com/office/drawing/2014/main" id="{1A0F1BC5-8506-41D4-2D76-D5FB048DF618}"/>
              </a:ext>
            </a:extLst>
          </p:cNvPr>
          <p:cNvSpPr txBox="1"/>
          <p:nvPr/>
        </p:nvSpPr>
        <p:spPr>
          <a:xfrm>
            <a:off x="5113422" y="3520440"/>
            <a:ext cx="1957938" cy="1895777"/>
          </a:xfrm>
          <a:prstGeom prst="rect">
            <a:avLst/>
          </a:prstGeom>
          <a:noFill/>
        </p:spPr>
        <p:txBody>
          <a:bodyPr wrap="square" rtlCol="0" anchor="t" anchorCtr="0">
            <a:noAutofit/>
          </a:bodyPr>
          <a:lstStyle/>
          <a:p>
            <a:pPr algn="ctr">
              <a:lnSpc>
                <a:spcPts val="2000"/>
              </a:lnSpc>
            </a:pPr>
            <a:r>
              <a:rPr lang="en-US" dirty="0">
                <a:solidFill>
                  <a:schemeClr val="tx2"/>
                </a:solidFill>
              </a:rPr>
              <a:t>Strive for </a:t>
            </a:r>
            <a:r>
              <a:rPr lang="en-US" b="1" dirty="0">
                <a:solidFill>
                  <a:schemeClr val="tx2"/>
                </a:solidFill>
              </a:rPr>
              <a:t>excellence</a:t>
            </a:r>
            <a:r>
              <a:rPr lang="en-US" dirty="0">
                <a:solidFill>
                  <a:schemeClr val="tx2"/>
                </a:solidFill>
              </a:rPr>
              <a:t> every day</a:t>
            </a:r>
          </a:p>
        </p:txBody>
      </p:sp>
      <p:sp>
        <p:nvSpPr>
          <p:cNvPr id="11" name="TextBox 10">
            <a:extLst>
              <a:ext uri="{FF2B5EF4-FFF2-40B4-BE49-F238E27FC236}">
                <a16:creationId xmlns:a16="http://schemas.microsoft.com/office/drawing/2014/main" id="{58CBB1CF-C99A-83D1-CEF0-2EA00E427FC5}"/>
              </a:ext>
            </a:extLst>
          </p:cNvPr>
          <p:cNvSpPr txBox="1"/>
          <p:nvPr/>
        </p:nvSpPr>
        <p:spPr>
          <a:xfrm>
            <a:off x="7247022" y="3520440"/>
            <a:ext cx="1957938" cy="1895777"/>
          </a:xfrm>
          <a:prstGeom prst="rect">
            <a:avLst/>
          </a:prstGeom>
          <a:noFill/>
        </p:spPr>
        <p:txBody>
          <a:bodyPr wrap="square" rtlCol="0" anchor="t" anchorCtr="0">
            <a:noAutofit/>
          </a:bodyPr>
          <a:lstStyle/>
          <a:p>
            <a:pPr algn="ctr">
              <a:lnSpc>
                <a:spcPts val="2000"/>
              </a:lnSpc>
            </a:pPr>
            <a:r>
              <a:rPr lang="en-US" dirty="0">
                <a:solidFill>
                  <a:schemeClr val="tx2"/>
                </a:solidFill>
              </a:rPr>
              <a:t>Lead </a:t>
            </a:r>
            <a:br>
              <a:rPr lang="en-US" dirty="0">
                <a:solidFill>
                  <a:schemeClr val="tx2"/>
                </a:solidFill>
              </a:rPr>
            </a:br>
            <a:r>
              <a:rPr lang="en-US" dirty="0">
                <a:solidFill>
                  <a:schemeClr val="tx2"/>
                </a:solidFill>
              </a:rPr>
              <a:t>with </a:t>
            </a:r>
            <a:br>
              <a:rPr lang="en-US" dirty="0">
                <a:solidFill>
                  <a:schemeClr val="tx2"/>
                </a:solidFill>
              </a:rPr>
            </a:br>
            <a:r>
              <a:rPr lang="en-US" b="1" dirty="0">
                <a:solidFill>
                  <a:schemeClr val="tx2"/>
                </a:solidFill>
              </a:rPr>
              <a:t>integrity</a:t>
            </a:r>
          </a:p>
        </p:txBody>
      </p:sp>
      <p:sp>
        <p:nvSpPr>
          <p:cNvPr id="12" name="Rounded Rectangle 11">
            <a:extLst>
              <a:ext uri="{FF2B5EF4-FFF2-40B4-BE49-F238E27FC236}">
                <a16:creationId xmlns:a16="http://schemas.microsoft.com/office/drawing/2014/main" id="{B872C69B-1F5A-02F7-6C9D-298D52621C99}"/>
              </a:ext>
            </a:extLst>
          </p:cNvPr>
          <p:cNvSpPr/>
          <p:nvPr/>
        </p:nvSpPr>
        <p:spPr>
          <a:xfrm>
            <a:off x="9372600" y="3337560"/>
            <a:ext cx="1965960" cy="2286000"/>
          </a:xfrm>
          <a:prstGeom prst="roundRect">
            <a:avLst>
              <a:gd name="adj" fmla="val 4142"/>
            </a:avLst>
          </a:prstGeom>
          <a:gradFill>
            <a:gsLst>
              <a:gs pos="20000">
                <a:srgbClr val="AFD9EE"/>
              </a:gs>
              <a:gs pos="100000">
                <a:srgbClr val="D9F0F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0B04AE0-3C4C-950D-AB32-87BDB4A4DAEE}"/>
              </a:ext>
            </a:extLst>
          </p:cNvPr>
          <p:cNvSpPr txBox="1"/>
          <p:nvPr/>
        </p:nvSpPr>
        <p:spPr>
          <a:xfrm>
            <a:off x="9380621" y="3520440"/>
            <a:ext cx="1965959" cy="1895777"/>
          </a:xfrm>
          <a:prstGeom prst="rect">
            <a:avLst/>
          </a:prstGeom>
          <a:noFill/>
        </p:spPr>
        <p:txBody>
          <a:bodyPr wrap="square" rtlCol="0" anchor="t" anchorCtr="0">
            <a:noAutofit/>
          </a:bodyPr>
          <a:lstStyle/>
          <a:p>
            <a:pPr algn="ctr">
              <a:lnSpc>
                <a:spcPts val="2000"/>
              </a:lnSpc>
            </a:pPr>
            <a:r>
              <a:rPr lang="en-US" dirty="0">
                <a:solidFill>
                  <a:schemeClr val="tx2"/>
                </a:solidFill>
              </a:rPr>
              <a:t>Show </a:t>
            </a:r>
            <a:br>
              <a:rPr lang="en-US" dirty="0">
                <a:solidFill>
                  <a:schemeClr val="tx2"/>
                </a:solidFill>
              </a:rPr>
            </a:br>
            <a:r>
              <a:rPr lang="en-US" b="1" dirty="0">
                <a:solidFill>
                  <a:schemeClr val="tx2"/>
                </a:solidFill>
              </a:rPr>
              <a:t>respect for people</a:t>
            </a:r>
          </a:p>
        </p:txBody>
      </p:sp>
    </p:spTree>
    <p:extLst>
      <p:ext uri="{BB962C8B-B14F-4D97-AF65-F5344CB8AC3E}">
        <p14:creationId xmlns:p14="http://schemas.microsoft.com/office/powerpoint/2010/main" val="3554632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9BD3F9-04AC-1761-DD7C-CA5D4458F914}"/>
              </a:ext>
            </a:extLst>
          </p:cNvPr>
          <p:cNvSpPr>
            <a:spLocks noGrp="1"/>
          </p:cNvSpPr>
          <p:nvPr>
            <p:ph type="sldNum" sz="quarter" idx="10"/>
          </p:nvPr>
        </p:nvSpPr>
        <p:spPr/>
        <p:txBody>
          <a:bodyPr/>
          <a:lstStyle/>
          <a:p>
            <a:pPr>
              <a:defRPr/>
            </a:pPr>
            <a:fld id="{52C00028-3FDF-461E-B8C0-FEDA6C7BD7DC}" type="slidenum">
              <a:rPr lang="en-US" smtClean="0"/>
              <a:pPr>
                <a:defRPr/>
              </a:pPr>
              <a:t>4</a:t>
            </a:fld>
            <a:endParaRPr lang="en-US" dirty="0"/>
          </a:p>
        </p:txBody>
      </p:sp>
      <p:sp>
        <p:nvSpPr>
          <p:cNvPr id="17" name="Rounded Rectangle 16">
            <a:extLst>
              <a:ext uri="{FF2B5EF4-FFF2-40B4-BE49-F238E27FC236}">
                <a16:creationId xmlns:a16="http://schemas.microsoft.com/office/drawing/2014/main" id="{A822664D-B943-0D35-C4E2-F0977DF2B073}"/>
              </a:ext>
            </a:extLst>
          </p:cNvPr>
          <p:cNvSpPr/>
          <p:nvPr/>
        </p:nvSpPr>
        <p:spPr>
          <a:xfrm>
            <a:off x="5105400" y="3337560"/>
            <a:ext cx="1965960" cy="2286000"/>
          </a:xfrm>
          <a:prstGeom prst="roundRect">
            <a:avLst>
              <a:gd name="adj" fmla="val 4142"/>
            </a:avLst>
          </a:prstGeom>
          <a:gradFill>
            <a:gsLst>
              <a:gs pos="20000">
                <a:srgbClr val="AFD9EE"/>
              </a:gs>
              <a:gs pos="100000">
                <a:srgbClr val="D9F0F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88B5E82A-415E-7877-A72E-ADE63DB31140}"/>
              </a:ext>
            </a:extLst>
          </p:cNvPr>
          <p:cNvSpPr/>
          <p:nvPr/>
        </p:nvSpPr>
        <p:spPr>
          <a:xfrm>
            <a:off x="2971800" y="3337560"/>
            <a:ext cx="1965960" cy="2286000"/>
          </a:xfrm>
          <a:prstGeom prst="roundRect">
            <a:avLst>
              <a:gd name="adj" fmla="val 4142"/>
            </a:avLst>
          </a:prstGeom>
          <a:gradFill>
            <a:gsLst>
              <a:gs pos="20000">
                <a:srgbClr val="AFD9EE"/>
              </a:gs>
              <a:gs pos="100000">
                <a:srgbClr val="D9F0F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EA25467E-4976-78FB-A6A8-6C6449F941CD}"/>
              </a:ext>
            </a:extLst>
          </p:cNvPr>
          <p:cNvSpPr/>
          <p:nvPr/>
        </p:nvSpPr>
        <p:spPr>
          <a:xfrm>
            <a:off x="7239000" y="3337560"/>
            <a:ext cx="1965960" cy="2286000"/>
          </a:xfrm>
          <a:prstGeom prst="roundRect">
            <a:avLst>
              <a:gd name="adj" fmla="val 4142"/>
            </a:avLst>
          </a:prstGeom>
          <a:gradFill>
            <a:gsLst>
              <a:gs pos="20000">
                <a:srgbClr val="AFD9EE"/>
              </a:gs>
              <a:gs pos="100000">
                <a:srgbClr val="D9F0F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A40F3B79-FD72-8241-6006-686B662CA60B}"/>
              </a:ext>
            </a:extLst>
          </p:cNvPr>
          <p:cNvSpPr/>
          <p:nvPr/>
        </p:nvSpPr>
        <p:spPr>
          <a:xfrm>
            <a:off x="838200" y="3337560"/>
            <a:ext cx="1965960" cy="2286000"/>
          </a:xfrm>
          <a:prstGeom prst="roundRect">
            <a:avLst>
              <a:gd name="adj" fmla="val 4142"/>
            </a:avLst>
          </a:prstGeom>
          <a:gradFill>
            <a:gsLst>
              <a:gs pos="20000">
                <a:srgbClr val="AFD9EE"/>
              </a:gs>
              <a:gs pos="100000">
                <a:srgbClr val="D9F0F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1">
            <a:extLst>
              <a:ext uri="{FF2B5EF4-FFF2-40B4-BE49-F238E27FC236}">
                <a16:creationId xmlns:a16="http://schemas.microsoft.com/office/drawing/2014/main" id="{9D8B48E3-D85E-B326-5D60-CD08E7DC8DE7}"/>
              </a:ext>
            </a:extLst>
          </p:cNvPr>
          <p:cNvSpPr txBox="1">
            <a:spLocks/>
          </p:cNvSpPr>
          <p:nvPr/>
        </p:nvSpPr>
        <p:spPr>
          <a:xfrm>
            <a:off x="838200" y="2377440"/>
            <a:ext cx="10515600" cy="875040"/>
          </a:xfrm>
          <a:prstGeom prst="rect">
            <a:avLst/>
          </a:prstGeom>
        </p:spPr>
        <p:txBody>
          <a:bodyPr/>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mn-lt"/>
              </a:defRPr>
            </a:lvl5pPr>
            <a:lvl6pPr marL="2514600" indent="-228600" algn="l" rtl="0" fontAlgn="base">
              <a:spcBef>
                <a:spcPct val="20000"/>
              </a:spcBef>
              <a:spcAft>
                <a:spcPct val="0"/>
              </a:spcAft>
              <a:buClr>
                <a:schemeClr val="tx2"/>
              </a:buClr>
              <a:buFont typeface="Wingdings" charset="2"/>
              <a:buChar char="§"/>
              <a:defRPr sz="1400">
                <a:solidFill>
                  <a:schemeClr val="tx1"/>
                </a:solidFill>
                <a:latin typeface="+mn-lt"/>
              </a:defRPr>
            </a:lvl6pPr>
            <a:lvl7pPr marL="2971800" indent="-228600" algn="l" rtl="0" fontAlgn="base">
              <a:spcBef>
                <a:spcPct val="20000"/>
              </a:spcBef>
              <a:spcAft>
                <a:spcPct val="0"/>
              </a:spcAft>
              <a:buClr>
                <a:schemeClr val="tx2"/>
              </a:buClr>
              <a:buFont typeface="Wingdings" charset="2"/>
              <a:buChar char="§"/>
              <a:defRPr sz="1400">
                <a:solidFill>
                  <a:schemeClr val="tx1"/>
                </a:solidFill>
                <a:latin typeface="+mn-lt"/>
              </a:defRPr>
            </a:lvl7pPr>
            <a:lvl8pPr marL="3429000" indent="-228600" algn="l" rtl="0" fontAlgn="base">
              <a:spcBef>
                <a:spcPct val="20000"/>
              </a:spcBef>
              <a:spcAft>
                <a:spcPct val="0"/>
              </a:spcAft>
              <a:buClr>
                <a:schemeClr val="tx2"/>
              </a:buClr>
              <a:buFont typeface="Wingdings" charset="2"/>
              <a:buChar char="§"/>
              <a:defRPr sz="1400">
                <a:solidFill>
                  <a:schemeClr val="tx1"/>
                </a:solidFill>
                <a:latin typeface="+mn-lt"/>
              </a:defRPr>
            </a:lvl8pPr>
            <a:lvl9pPr marL="3886200" indent="-228600" algn="l" rtl="0" fontAlgn="base">
              <a:spcBef>
                <a:spcPct val="20000"/>
              </a:spcBef>
              <a:spcAft>
                <a:spcPct val="0"/>
              </a:spcAft>
              <a:buClr>
                <a:schemeClr val="tx2"/>
              </a:buClr>
              <a:buFont typeface="Wingdings" charset="2"/>
              <a:buChar char="§"/>
              <a:defRPr sz="1400">
                <a:solidFill>
                  <a:schemeClr val="tx1"/>
                </a:solidFill>
                <a:latin typeface="+mn-lt"/>
              </a:defRPr>
            </a:lvl9pPr>
          </a:lstStyle>
          <a:p>
            <a:pPr marL="0" indent="0" algn="ctr">
              <a:buNone/>
            </a:pPr>
            <a:r>
              <a:rPr lang="en-US" sz="1800" kern="0" dirty="0"/>
              <a:t>Each win is a team effort. We make it happen with clear focus, strong performances, </a:t>
            </a:r>
            <a:br>
              <a:rPr lang="en-US" sz="1800" kern="0" dirty="0"/>
            </a:br>
            <a:r>
              <a:rPr lang="en-US" sz="1800" kern="0" dirty="0"/>
              <a:t>and innovative mindsets. At Nordson, we:</a:t>
            </a:r>
          </a:p>
        </p:txBody>
      </p:sp>
      <p:sp>
        <p:nvSpPr>
          <p:cNvPr id="22" name="TextBox 21">
            <a:extLst>
              <a:ext uri="{FF2B5EF4-FFF2-40B4-BE49-F238E27FC236}">
                <a16:creationId xmlns:a16="http://schemas.microsoft.com/office/drawing/2014/main" id="{88C2F579-A25D-3E03-115E-C767D9F2A391}"/>
              </a:ext>
            </a:extLst>
          </p:cNvPr>
          <p:cNvSpPr txBox="1"/>
          <p:nvPr/>
        </p:nvSpPr>
        <p:spPr>
          <a:xfrm>
            <a:off x="838200" y="3520440"/>
            <a:ext cx="1965960" cy="1895777"/>
          </a:xfrm>
          <a:prstGeom prst="rect">
            <a:avLst/>
          </a:prstGeom>
          <a:noFill/>
        </p:spPr>
        <p:txBody>
          <a:bodyPr wrap="square" rtlCol="0" anchor="t" anchorCtr="0">
            <a:noAutofit/>
          </a:bodyPr>
          <a:lstStyle/>
          <a:p>
            <a:pPr algn="ctr">
              <a:lnSpc>
                <a:spcPts val="2000"/>
              </a:lnSpc>
            </a:pPr>
            <a:r>
              <a:rPr lang="en-US" dirty="0">
                <a:solidFill>
                  <a:schemeClr val="tx2"/>
                </a:solidFill>
              </a:rPr>
              <a:t>Create a </a:t>
            </a:r>
            <a:br>
              <a:rPr lang="en-US" dirty="0">
                <a:solidFill>
                  <a:schemeClr val="tx2"/>
                </a:solidFill>
              </a:rPr>
            </a:br>
            <a:r>
              <a:rPr lang="en-US" dirty="0">
                <a:solidFill>
                  <a:schemeClr val="tx2"/>
                </a:solidFill>
              </a:rPr>
              <a:t>shared </a:t>
            </a:r>
            <a:br>
              <a:rPr lang="en-US" dirty="0">
                <a:solidFill>
                  <a:schemeClr val="tx2"/>
                </a:solidFill>
              </a:rPr>
            </a:br>
            <a:r>
              <a:rPr lang="en-US" b="1" dirty="0">
                <a:solidFill>
                  <a:schemeClr val="tx2"/>
                </a:solidFill>
              </a:rPr>
              <a:t>strategic </a:t>
            </a:r>
            <a:br>
              <a:rPr lang="en-US" b="1" dirty="0">
                <a:solidFill>
                  <a:schemeClr val="tx2"/>
                </a:solidFill>
              </a:rPr>
            </a:br>
            <a:r>
              <a:rPr lang="en-US" b="1" dirty="0">
                <a:solidFill>
                  <a:schemeClr val="tx2"/>
                </a:solidFill>
              </a:rPr>
              <a:t>vision</a:t>
            </a:r>
          </a:p>
        </p:txBody>
      </p:sp>
      <p:sp>
        <p:nvSpPr>
          <p:cNvPr id="23" name="TextBox 22">
            <a:extLst>
              <a:ext uri="{FF2B5EF4-FFF2-40B4-BE49-F238E27FC236}">
                <a16:creationId xmlns:a16="http://schemas.microsoft.com/office/drawing/2014/main" id="{175FE08A-5895-7A32-4022-FD264398526E}"/>
              </a:ext>
            </a:extLst>
          </p:cNvPr>
          <p:cNvSpPr txBox="1"/>
          <p:nvPr/>
        </p:nvSpPr>
        <p:spPr>
          <a:xfrm>
            <a:off x="2971799" y="3520440"/>
            <a:ext cx="1957937" cy="1895777"/>
          </a:xfrm>
          <a:prstGeom prst="rect">
            <a:avLst/>
          </a:prstGeom>
          <a:noFill/>
        </p:spPr>
        <p:txBody>
          <a:bodyPr wrap="square" rtlCol="0" anchor="t" anchorCtr="0">
            <a:noAutofit/>
          </a:bodyPr>
          <a:lstStyle/>
          <a:p>
            <a:pPr algn="ctr">
              <a:lnSpc>
                <a:spcPts val="2000"/>
              </a:lnSpc>
            </a:pPr>
            <a:r>
              <a:rPr lang="en-US" b="1" dirty="0">
                <a:solidFill>
                  <a:schemeClr val="tx2"/>
                </a:solidFill>
              </a:rPr>
              <a:t>Deliver </a:t>
            </a:r>
            <a:br>
              <a:rPr lang="en-US" b="1" dirty="0">
                <a:solidFill>
                  <a:schemeClr val="tx2"/>
                </a:solidFill>
              </a:rPr>
            </a:br>
            <a:r>
              <a:rPr lang="en-US" b="1" dirty="0">
                <a:solidFill>
                  <a:schemeClr val="tx2"/>
                </a:solidFill>
              </a:rPr>
              <a:t>results </a:t>
            </a:r>
            <a:br>
              <a:rPr lang="en-US" b="1" dirty="0">
                <a:solidFill>
                  <a:schemeClr val="tx2"/>
                </a:solidFill>
              </a:rPr>
            </a:br>
            <a:r>
              <a:rPr lang="en-US" dirty="0">
                <a:solidFill>
                  <a:schemeClr val="tx2"/>
                </a:solidFill>
              </a:rPr>
              <a:t>through </a:t>
            </a:r>
            <a:br>
              <a:rPr lang="en-US" dirty="0">
                <a:solidFill>
                  <a:schemeClr val="tx2"/>
                </a:solidFill>
              </a:rPr>
            </a:br>
            <a:r>
              <a:rPr lang="en-US" dirty="0">
                <a:solidFill>
                  <a:schemeClr val="tx2"/>
                </a:solidFill>
              </a:rPr>
              <a:t>NBS Next</a:t>
            </a:r>
          </a:p>
        </p:txBody>
      </p:sp>
      <p:sp>
        <p:nvSpPr>
          <p:cNvPr id="24" name="TextBox 23">
            <a:extLst>
              <a:ext uri="{FF2B5EF4-FFF2-40B4-BE49-F238E27FC236}">
                <a16:creationId xmlns:a16="http://schemas.microsoft.com/office/drawing/2014/main" id="{FCBFD667-DEE8-8909-0A32-2A9ECFDCF907}"/>
              </a:ext>
            </a:extLst>
          </p:cNvPr>
          <p:cNvSpPr txBox="1"/>
          <p:nvPr/>
        </p:nvSpPr>
        <p:spPr>
          <a:xfrm>
            <a:off x="5113422" y="3520440"/>
            <a:ext cx="1957938" cy="1895777"/>
          </a:xfrm>
          <a:prstGeom prst="rect">
            <a:avLst/>
          </a:prstGeom>
          <a:noFill/>
        </p:spPr>
        <p:txBody>
          <a:bodyPr wrap="square" rtlCol="0" anchor="t" anchorCtr="0">
            <a:noAutofit/>
          </a:bodyPr>
          <a:lstStyle/>
          <a:p>
            <a:pPr algn="ctr">
              <a:lnSpc>
                <a:spcPts val="2000"/>
              </a:lnSpc>
            </a:pPr>
            <a:r>
              <a:rPr lang="en-US" dirty="0">
                <a:solidFill>
                  <a:schemeClr val="tx2"/>
                </a:solidFill>
              </a:rPr>
              <a:t>Embrace learning, </a:t>
            </a:r>
            <a:r>
              <a:rPr lang="en-US" b="1" dirty="0">
                <a:solidFill>
                  <a:schemeClr val="tx2"/>
                </a:solidFill>
              </a:rPr>
              <a:t>innovation</a:t>
            </a:r>
            <a:r>
              <a:rPr lang="en-US" dirty="0">
                <a:solidFill>
                  <a:schemeClr val="tx2"/>
                </a:solidFill>
              </a:rPr>
              <a:t> </a:t>
            </a:r>
            <a:br>
              <a:rPr lang="en-US" dirty="0">
                <a:solidFill>
                  <a:schemeClr val="tx2"/>
                </a:solidFill>
              </a:rPr>
            </a:br>
            <a:r>
              <a:rPr lang="en-US" dirty="0">
                <a:solidFill>
                  <a:schemeClr val="tx2"/>
                </a:solidFill>
              </a:rPr>
              <a:t>and change</a:t>
            </a:r>
          </a:p>
        </p:txBody>
      </p:sp>
      <p:sp>
        <p:nvSpPr>
          <p:cNvPr id="25" name="TextBox 24">
            <a:extLst>
              <a:ext uri="{FF2B5EF4-FFF2-40B4-BE49-F238E27FC236}">
                <a16:creationId xmlns:a16="http://schemas.microsoft.com/office/drawing/2014/main" id="{7553CB74-539A-2EFF-195B-AFD3594432DC}"/>
              </a:ext>
            </a:extLst>
          </p:cNvPr>
          <p:cNvSpPr txBox="1"/>
          <p:nvPr/>
        </p:nvSpPr>
        <p:spPr>
          <a:xfrm>
            <a:off x="7247022" y="3520440"/>
            <a:ext cx="1957938" cy="1895777"/>
          </a:xfrm>
          <a:prstGeom prst="rect">
            <a:avLst/>
          </a:prstGeom>
          <a:noFill/>
        </p:spPr>
        <p:txBody>
          <a:bodyPr wrap="square" rtlCol="0" anchor="t" anchorCtr="0">
            <a:noAutofit/>
          </a:bodyPr>
          <a:lstStyle/>
          <a:p>
            <a:pPr algn="ctr">
              <a:lnSpc>
                <a:spcPts val="2000"/>
              </a:lnSpc>
            </a:pPr>
            <a:r>
              <a:rPr lang="en-US" dirty="0">
                <a:solidFill>
                  <a:schemeClr val="tx2"/>
                </a:solidFill>
              </a:rPr>
              <a:t>Build </a:t>
            </a:r>
            <a:r>
              <a:rPr lang="en-US" b="1" dirty="0">
                <a:solidFill>
                  <a:schemeClr val="tx2"/>
                </a:solidFill>
              </a:rPr>
              <a:t>flexible teams </a:t>
            </a:r>
            <a:r>
              <a:rPr lang="en-US" dirty="0">
                <a:solidFill>
                  <a:schemeClr val="tx2"/>
                </a:solidFill>
              </a:rPr>
              <a:t>and organizations</a:t>
            </a:r>
            <a:endParaRPr lang="en-US" b="1" dirty="0">
              <a:solidFill>
                <a:schemeClr val="tx2"/>
              </a:solidFill>
            </a:endParaRPr>
          </a:p>
        </p:txBody>
      </p:sp>
      <p:sp>
        <p:nvSpPr>
          <p:cNvPr id="26" name="Rounded Rectangle 25">
            <a:extLst>
              <a:ext uri="{FF2B5EF4-FFF2-40B4-BE49-F238E27FC236}">
                <a16:creationId xmlns:a16="http://schemas.microsoft.com/office/drawing/2014/main" id="{55256FD6-A840-C853-83CE-41E94D0E7698}"/>
              </a:ext>
            </a:extLst>
          </p:cNvPr>
          <p:cNvSpPr/>
          <p:nvPr/>
        </p:nvSpPr>
        <p:spPr>
          <a:xfrm>
            <a:off x="9372600" y="3337560"/>
            <a:ext cx="1965960" cy="2286000"/>
          </a:xfrm>
          <a:prstGeom prst="roundRect">
            <a:avLst>
              <a:gd name="adj" fmla="val 4142"/>
            </a:avLst>
          </a:prstGeom>
          <a:gradFill>
            <a:gsLst>
              <a:gs pos="20000">
                <a:srgbClr val="AFD9EE"/>
              </a:gs>
              <a:gs pos="100000">
                <a:srgbClr val="D9F0F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337C209-109E-1F40-0D8D-070028F46B13}"/>
              </a:ext>
            </a:extLst>
          </p:cNvPr>
          <p:cNvSpPr txBox="1"/>
          <p:nvPr/>
        </p:nvSpPr>
        <p:spPr>
          <a:xfrm>
            <a:off x="9380621" y="3520440"/>
            <a:ext cx="1965959" cy="1895777"/>
          </a:xfrm>
          <a:prstGeom prst="rect">
            <a:avLst/>
          </a:prstGeom>
          <a:noFill/>
        </p:spPr>
        <p:txBody>
          <a:bodyPr wrap="square" rtlCol="0" anchor="t" anchorCtr="0">
            <a:noAutofit/>
          </a:bodyPr>
          <a:lstStyle/>
          <a:p>
            <a:pPr algn="ctr">
              <a:lnSpc>
                <a:spcPts val="2000"/>
              </a:lnSpc>
            </a:pPr>
            <a:r>
              <a:rPr lang="en-US" dirty="0">
                <a:solidFill>
                  <a:schemeClr val="tx2"/>
                </a:solidFill>
              </a:rPr>
              <a:t>Inspire </a:t>
            </a:r>
            <a:r>
              <a:rPr lang="en-US" b="1" dirty="0">
                <a:solidFill>
                  <a:schemeClr val="tx2"/>
                </a:solidFill>
              </a:rPr>
              <a:t>collaboration</a:t>
            </a:r>
            <a:r>
              <a:rPr lang="en-US" dirty="0">
                <a:solidFill>
                  <a:schemeClr val="tx2"/>
                </a:solidFill>
              </a:rPr>
              <a:t> and trust</a:t>
            </a:r>
            <a:endParaRPr lang="en-US" b="1" dirty="0">
              <a:solidFill>
                <a:schemeClr val="tx2"/>
              </a:solidFill>
            </a:endParaRPr>
          </a:p>
        </p:txBody>
      </p:sp>
    </p:spTree>
    <p:extLst>
      <p:ext uri="{BB962C8B-B14F-4D97-AF65-F5344CB8AC3E}">
        <p14:creationId xmlns:p14="http://schemas.microsoft.com/office/powerpoint/2010/main" val="259020913"/>
      </p:ext>
    </p:extLst>
  </p:cSld>
  <p:clrMapOvr>
    <a:masterClrMapping/>
  </p:clrMapOvr>
</p:sld>
</file>

<file path=ppt/theme/theme1.xml><?xml version="1.0" encoding="utf-8"?>
<a:theme xmlns:a="http://schemas.openxmlformats.org/drawingml/2006/main" name="Nordson_template">
  <a:themeElements>
    <a:clrScheme name="Nordson2018 1">
      <a:dk1>
        <a:srgbClr val="000000"/>
      </a:dk1>
      <a:lt1>
        <a:srgbClr val="FFFFFF"/>
      </a:lt1>
      <a:dk2>
        <a:srgbClr val="0079C9"/>
      </a:dk2>
      <a:lt2>
        <a:srgbClr val="7D9AAA"/>
      </a:lt2>
      <a:accent1>
        <a:srgbClr val="005193"/>
      </a:accent1>
      <a:accent2>
        <a:srgbClr val="F0AB00"/>
      </a:accent2>
      <a:accent3>
        <a:srgbClr val="79B809"/>
      </a:accent3>
      <a:accent4>
        <a:srgbClr val="E37122"/>
      </a:accent4>
      <a:accent5>
        <a:srgbClr val="00A9E0"/>
      </a:accent5>
      <a:accent6>
        <a:srgbClr val="8996A0"/>
      </a:accent6>
      <a:hlink>
        <a:srgbClr val="0079C9"/>
      </a:hlink>
      <a:folHlink>
        <a:srgbClr val="0079C9"/>
      </a:folHlink>
    </a:clrScheme>
    <a:fontScheme name="Nordson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ordson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dson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dson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dson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dson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dson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dson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dson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dson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dson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dson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dson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rdson_Template 13">
        <a:dk1>
          <a:srgbClr val="000000"/>
        </a:dk1>
        <a:lt1>
          <a:srgbClr val="FFFFFF"/>
        </a:lt1>
        <a:dk2>
          <a:srgbClr val="0071BE"/>
        </a:dk2>
        <a:lt2>
          <a:srgbClr val="84919A"/>
        </a:lt2>
        <a:accent1>
          <a:srgbClr val="10508A"/>
        </a:accent1>
        <a:accent2>
          <a:srgbClr val="CC4700"/>
        </a:accent2>
        <a:accent3>
          <a:srgbClr val="FFFFFF"/>
        </a:accent3>
        <a:accent4>
          <a:srgbClr val="000000"/>
        </a:accent4>
        <a:accent5>
          <a:srgbClr val="AAB3C4"/>
        </a:accent5>
        <a:accent6>
          <a:srgbClr val="B93F00"/>
        </a:accent6>
        <a:hlink>
          <a:srgbClr val="FF8506"/>
        </a:hlink>
        <a:folHlink>
          <a:srgbClr val="41800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2B12244C16364F98936911E07818D6" ma:contentTypeVersion="14" ma:contentTypeDescription="Create a new document." ma:contentTypeScope="" ma:versionID="6fec333cd771d53e7ea63f82dde5e16f">
  <xsd:schema xmlns:xsd="http://www.w3.org/2001/XMLSchema" xmlns:xs="http://www.w3.org/2001/XMLSchema" xmlns:p="http://schemas.microsoft.com/office/2006/metadata/properties" xmlns:ns2="7f4f1bd2-659c-4a91-9daa-76a99605e3e4" xmlns:ns3="c6a2eca4-6c43-4b62-bfc3-80a311a9b979" targetNamespace="http://schemas.microsoft.com/office/2006/metadata/properties" ma:root="true" ma:fieldsID="e7ac521b78d4a94a98aee99820a3165a" ns2:_="" ns3:_="">
    <xsd:import namespace="7f4f1bd2-659c-4a91-9daa-76a99605e3e4"/>
    <xsd:import namespace="c6a2eca4-6c43-4b62-bfc3-80a311a9b97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4f1bd2-659c-4a91-9daa-76a99605e3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f11d07d-67c4-4b49-ab81-625bd03ca6d5"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a2eca4-6c43-4b62-bfc3-80a311a9b9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82ec595-d69b-48d8-906b-fc6c5378601b}" ma:internalName="TaxCatchAll" ma:showField="CatchAllData" ma:web="c6a2eca4-6c43-4b62-bfc3-80a311a9b9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f4f1bd2-659c-4a91-9daa-76a99605e3e4">
      <Terms xmlns="http://schemas.microsoft.com/office/infopath/2007/PartnerControls"/>
    </lcf76f155ced4ddcb4097134ff3c332f>
    <TaxCatchAll xmlns="c6a2eca4-6c43-4b62-bfc3-80a311a9b979" xsi:nil="true"/>
  </documentManagement>
</p:properties>
</file>

<file path=customXml/itemProps1.xml><?xml version="1.0" encoding="utf-8"?>
<ds:datastoreItem xmlns:ds="http://schemas.openxmlformats.org/officeDocument/2006/customXml" ds:itemID="{927A29D2-94C6-4ACF-9003-7054F1208AC3}"/>
</file>

<file path=customXml/itemProps2.xml><?xml version="1.0" encoding="utf-8"?>
<ds:datastoreItem xmlns:ds="http://schemas.openxmlformats.org/officeDocument/2006/customXml" ds:itemID="{DB7D0343-85E7-4677-AFB1-65CDEF01FE52}"/>
</file>

<file path=customXml/itemProps3.xml><?xml version="1.0" encoding="utf-8"?>
<ds:datastoreItem xmlns:ds="http://schemas.openxmlformats.org/officeDocument/2006/customXml" ds:itemID="{24502D35-0DC6-43C5-9787-5E1FC61FB6E2}"/>
</file>

<file path=docProps/app.xml><?xml version="1.0" encoding="utf-8"?>
<Properties xmlns="http://schemas.openxmlformats.org/officeDocument/2006/extended-properties" xmlns:vt="http://schemas.openxmlformats.org/officeDocument/2006/docPropsVTypes">
  <Template/>
  <TotalTime>25571</TotalTime>
  <Words>399</Words>
  <Application>Microsoft Macintosh PowerPoint</Application>
  <PresentationFormat>Widescreen</PresentationFormat>
  <Paragraphs>34</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Times</vt:lpstr>
      <vt:lpstr>Wingdings</vt:lpstr>
      <vt:lpstr>Nordson_template</vt:lpstr>
      <vt:lpstr>PowerPoint Presentation</vt:lpstr>
      <vt:lpstr>PowerPoint Presentation</vt:lpstr>
      <vt:lpstr>PowerPoint Presentation</vt:lpstr>
      <vt:lpstr>PowerPoint Presentation</vt:lpstr>
    </vt:vector>
  </TitlesOfParts>
  <Company>Brown Wood Fish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Fristik</dc:creator>
  <cp:lastModifiedBy>Brian Fristik</cp:lastModifiedBy>
  <cp:revision>909</cp:revision>
  <cp:lastPrinted>2022-09-08T17:01:44Z</cp:lastPrinted>
  <dcterms:created xsi:type="dcterms:W3CDTF">2018-07-27T21:10:18Z</dcterms:created>
  <dcterms:modified xsi:type="dcterms:W3CDTF">2026-03-16T15:45:12Z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0x010100922B12244C16364F98936911E07818D6</vt:lpwstr>
  </property>
</Properties>
</file>